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24"/>
  </p:notesMasterIdLst>
  <p:sldIdLst>
    <p:sldId id="256" r:id="rId2"/>
    <p:sldId id="289" r:id="rId3"/>
    <p:sldId id="306" r:id="rId4"/>
    <p:sldId id="330" r:id="rId5"/>
    <p:sldId id="343" r:id="rId6"/>
    <p:sldId id="294" r:id="rId7"/>
    <p:sldId id="295" r:id="rId8"/>
    <p:sldId id="331" r:id="rId9"/>
    <p:sldId id="332" r:id="rId10"/>
    <p:sldId id="323" r:id="rId11"/>
    <p:sldId id="341" r:id="rId12"/>
    <p:sldId id="292" r:id="rId13"/>
    <p:sldId id="339" r:id="rId14"/>
    <p:sldId id="297" r:id="rId15"/>
    <p:sldId id="301" r:id="rId16"/>
    <p:sldId id="314" r:id="rId17"/>
    <p:sldId id="315" r:id="rId18"/>
    <p:sldId id="316" r:id="rId19"/>
    <p:sldId id="317" r:id="rId20"/>
    <p:sldId id="318" r:id="rId21"/>
    <p:sldId id="319" r:id="rId22"/>
    <p:sldId id="344" r:id="rId23"/>
  </p:sldIdLst>
  <p:sldSz cx="9906000" cy="6858000" type="A4"/>
  <p:notesSz cx="6858000" cy="9144000"/>
  <p:embeddedFontLst>
    <p:embeddedFont>
      <p:font typeface="KoPubWorld돋움체_Pro Bold" panose="020B0600000101010101" charset="-127"/>
      <p:bold r:id="rId25"/>
    </p:embeddedFont>
    <p:embeddedFont>
      <p:font typeface="KoPubWorld돋움체_Pro Light" panose="020B0600000101010101" charset="-127"/>
      <p:regular r:id="rId26"/>
    </p:embeddedFont>
    <p:embeddedFont>
      <p:font typeface="KoPubWorld돋움체_Pro Medium" panose="020B0600000101010101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333F50"/>
    <a:srgbClr val="EA5450"/>
    <a:srgbClr val="1B7164"/>
    <a:srgbClr val="135048"/>
    <a:srgbClr val="EED8B1"/>
    <a:srgbClr val="88878C"/>
    <a:srgbClr val="8798A8"/>
    <a:srgbClr val="F7C66D"/>
    <a:srgbClr val="F6B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9" autoAdjust="0"/>
    <p:restoredTop sz="82649" autoAdjust="0"/>
  </p:normalViewPr>
  <p:slideViewPr>
    <p:cSldViewPr snapToGrid="0">
      <p:cViewPr varScale="1">
        <p:scale>
          <a:sx n="134" d="100"/>
          <a:sy n="134" d="100"/>
        </p:scale>
        <p:origin x="1650" y="12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8AA6F-1E25-4530-899D-542E72AB429D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376FF-9C19-41BB-B2C0-B08982D460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263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122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코로나 한 좌석 띄우는 기능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관리자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68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유료 서비스 추가해서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스터디 카페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스터디 룸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공간 대여 서비스로도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활용가능할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듯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25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321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4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0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135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96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3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32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도서관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자유석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이용할 때</a:t>
            </a: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비효율적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만석일 때 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언제 빈자리 생길지 모르는데 계속 줄 서서 기다리는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38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0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8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8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5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개인정보 이름은 가운데 * 표시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인식하면 자리에서 퇴실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예약 연장 가능하도록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77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하이브리드 앱 개발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HTML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3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04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376FF-9C19-41BB-B2C0-B08982D460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1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99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6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02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457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1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0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36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8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1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51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/>
        </p:nvSpPr>
        <p:spPr>
          <a:xfrm>
            <a:off x="8070845" y="6575907"/>
            <a:ext cx="1832553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31" dirty="0">
                <a:solidFill>
                  <a:schemeClr val="tx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731" dirty="0">
                <a:solidFill>
                  <a:schemeClr val="tx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731" dirty="0" err="1">
                <a:solidFill>
                  <a:schemeClr val="tx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731" dirty="0">
                <a:solidFill>
                  <a:schemeClr val="tx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731" dirty="0">
                <a:solidFill>
                  <a:schemeClr val="tx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731" dirty="0">
              <a:solidFill>
                <a:schemeClr val="tx1"/>
              </a:solidFill>
              <a:latin typeface="Arial" panose="020B0604020202020204" pitchFamily="34" charset="0"/>
              <a:ea typeface="KoPubWorld돋움체_Pro Medium" panose="000006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82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/>
        </p:nvSpPr>
        <p:spPr>
          <a:xfrm>
            <a:off x="8070845" y="6575907"/>
            <a:ext cx="1832553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31" dirty="0">
                <a:solidFill>
                  <a:schemeClr val="bg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731" dirty="0">
                <a:solidFill>
                  <a:schemeClr val="bg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731" dirty="0" err="1">
                <a:solidFill>
                  <a:schemeClr val="bg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731" dirty="0">
                <a:solidFill>
                  <a:schemeClr val="bg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731" dirty="0">
                <a:solidFill>
                  <a:schemeClr val="bg1"/>
                </a:solidFill>
                <a:latin typeface="Arial" panose="020B0604020202020204" pitchFamily="34" charset="0"/>
                <a:ea typeface="KoPubWorld돋움체_Pro Medium" panose="00000600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731" dirty="0">
              <a:solidFill>
                <a:schemeClr val="bg1"/>
              </a:solidFill>
              <a:latin typeface="Arial" panose="020B0604020202020204" pitchFamily="34" charset="0"/>
              <a:ea typeface="KoPubWorld돋움체_Pro Medium" panose="000006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2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082B-AE96-4988-977A-0F9953194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8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A4E9082B-AE96-4988-977A-0F99531941A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42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sldNum="0"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0.wdp"/><Relationship Id="rId5" Type="http://schemas.openxmlformats.org/officeDocument/2006/relationships/image" Target="../media/image28.png"/><Relationship Id="rId4" Type="http://schemas.microsoft.com/office/2007/relationships/hdphoto" Target="../media/hdphoto9.wdp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33CE9C-669D-4962-B752-D49156929B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2110" y="-1730167"/>
            <a:ext cx="12882252" cy="858816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E3148E4-3DAC-4802-9E47-A79F0A7301A8}"/>
              </a:ext>
            </a:extLst>
          </p:cNvPr>
          <p:cNvSpPr/>
          <p:nvPr/>
        </p:nvSpPr>
        <p:spPr>
          <a:xfrm>
            <a:off x="0" y="0"/>
            <a:ext cx="9906001" cy="6857999"/>
          </a:xfrm>
          <a:prstGeom prst="rect">
            <a:avLst/>
          </a:prstGeom>
          <a:solidFill>
            <a:srgbClr val="44546A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2063B-03E4-48A4-A9A7-A23C00088DE9}"/>
              </a:ext>
            </a:extLst>
          </p:cNvPr>
          <p:cNvSpPr txBox="1"/>
          <p:nvPr/>
        </p:nvSpPr>
        <p:spPr>
          <a:xfrm>
            <a:off x="6234663" y="5068591"/>
            <a:ext cx="3394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9</a:t>
            </a: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조</a:t>
            </a: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|</a:t>
            </a: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17013145 </a:t>
            </a: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신동준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r"/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18013171 </a:t>
            </a:r>
            <a:r>
              <a:rPr lang="ko-KR" altLang="en-US" sz="1600" dirty="0" err="1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김리아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r"/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18013182 </a:t>
            </a: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이가은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r"/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18013184 </a:t>
            </a: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이정규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r"/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algn="r"/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지도 교수님</a:t>
            </a: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권기학</a:t>
            </a: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문현준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570ED-DC88-4AB4-83A7-36F9C2A49145}"/>
              </a:ext>
            </a:extLst>
          </p:cNvPr>
          <p:cNvSpPr txBox="1"/>
          <p:nvPr/>
        </p:nvSpPr>
        <p:spPr>
          <a:xfrm>
            <a:off x="2622880" y="2505670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제안서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2559A3-A133-45E8-B504-8E6C4E7B08EE}"/>
              </a:ext>
            </a:extLst>
          </p:cNvPr>
          <p:cNvCxnSpPr>
            <a:cxnSpLocks/>
          </p:cNvCxnSpPr>
          <p:nvPr/>
        </p:nvCxnSpPr>
        <p:spPr>
          <a:xfrm>
            <a:off x="2204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4009EC-704F-4832-A40D-1748068774B8}"/>
              </a:ext>
            </a:extLst>
          </p:cNvPr>
          <p:cNvSpPr txBox="1"/>
          <p:nvPr/>
        </p:nvSpPr>
        <p:spPr>
          <a:xfrm>
            <a:off x="2508265" y="3917911"/>
            <a:ext cx="48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ESL(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전자가격표시기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활용한 스마트 예약 시스템</a:t>
            </a:r>
          </a:p>
        </p:txBody>
      </p:sp>
    </p:spTree>
    <p:extLst>
      <p:ext uri="{BB962C8B-B14F-4D97-AF65-F5344CB8AC3E}">
        <p14:creationId xmlns:p14="http://schemas.microsoft.com/office/powerpoint/2010/main" val="383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F51F97-66A7-4923-BF3E-458D21D3ECA6}"/>
              </a:ext>
            </a:extLst>
          </p:cNvPr>
          <p:cNvSpPr txBox="1"/>
          <p:nvPr/>
        </p:nvSpPr>
        <p:spPr>
          <a:xfrm>
            <a:off x="771897" y="800751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유사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7A5E7-5759-4680-AC06-7A91ED196116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6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C06E46-1F4E-4773-B159-CDF24C362BB2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C03A3F1-DA4E-4D96-9506-D0E32B59EDAE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FDA629-6612-4ACB-A2F7-C86E2E0D354D}"/>
              </a:ext>
            </a:extLst>
          </p:cNvPr>
          <p:cNvSpPr txBox="1"/>
          <p:nvPr/>
        </p:nvSpPr>
        <p:spPr>
          <a:xfrm>
            <a:off x="771897" y="39182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차별성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7A91449-D894-4DC8-BC8F-A1BFFEE8272C}"/>
              </a:ext>
            </a:extLst>
          </p:cNvPr>
          <p:cNvGrpSpPr/>
          <p:nvPr/>
        </p:nvGrpSpPr>
        <p:grpSpPr>
          <a:xfrm>
            <a:off x="669749" y="3735059"/>
            <a:ext cx="8566029" cy="2595790"/>
            <a:chOff x="771896" y="3429000"/>
            <a:chExt cx="8566029" cy="25957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257FB7D-2CEC-4302-907E-B0F97B89A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2448" y="3429000"/>
              <a:ext cx="6475477" cy="2595790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69C7A72-F11C-44B7-923F-BF867B85A4FD}"/>
                </a:ext>
              </a:extLst>
            </p:cNvPr>
            <p:cNvGrpSpPr/>
            <p:nvPr/>
          </p:nvGrpSpPr>
          <p:grpSpPr>
            <a:xfrm>
              <a:off x="771896" y="4645728"/>
              <a:ext cx="3427051" cy="1292662"/>
              <a:chOff x="674341" y="4685711"/>
              <a:chExt cx="3712170" cy="1292662"/>
            </a:xfrm>
            <a:solidFill>
              <a:schemeClr val="bg1"/>
            </a:solidFill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9DF1B-458C-4A10-8629-002E31E37171}"/>
                  </a:ext>
                </a:extLst>
              </p:cNvPr>
              <p:cNvSpPr txBox="1"/>
              <p:nvPr/>
            </p:nvSpPr>
            <p:spPr>
              <a:xfrm>
                <a:off x="674343" y="5147376"/>
                <a:ext cx="3712168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열람실 좌석 실시간 조회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온라인 예약 및 취소 기능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당일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익일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종이 좌석표 제공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56CCC9-554B-470F-AAE0-A41FA1EBD0BA}"/>
                  </a:ext>
                </a:extLst>
              </p:cNvPr>
              <p:cNvSpPr txBox="1"/>
              <p:nvPr/>
            </p:nvSpPr>
            <p:spPr>
              <a:xfrm>
                <a:off x="674341" y="4685711"/>
                <a:ext cx="3712170" cy="461665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 err="1">
                    <a:solidFill>
                      <a:schemeClr val="accent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구립도서관</a:t>
                </a:r>
                <a:endParaRPr lang="en-US" altLang="ko-KR" sz="2400" b="1" dirty="0">
                  <a:solidFill>
                    <a:schemeClr val="accent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9B4DE10-AC48-4ECA-BE19-B95D25C87EBC}"/>
              </a:ext>
            </a:extLst>
          </p:cNvPr>
          <p:cNvGrpSpPr/>
          <p:nvPr/>
        </p:nvGrpSpPr>
        <p:grpSpPr>
          <a:xfrm>
            <a:off x="669749" y="1712780"/>
            <a:ext cx="8566503" cy="1292662"/>
            <a:chOff x="771897" y="1736146"/>
            <a:chExt cx="8566503" cy="1292662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84B1D11B-7745-4439-A46D-F8F50AF8F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97" y="1944896"/>
              <a:ext cx="3569288" cy="875162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E818417-BE37-4923-AA54-5A4C7A86B8DE}"/>
                </a:ext>
              </a:extLst>
            </p:cNvPr>
            <p:cNvGrpSpPr/>
            <p:nvPr/>
          </p:nvGrpSpPr>
          <p:grpSpPr>
            <a:xfrm>
              <a:off x="4521601" y="1736146"/>
              <a:ext cx="4816799" cy="1292662"/>
              <a:chOff x="4521600" y="1736146"/>
              <a:chExt cx="4816799" cy="129266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1CBB1-B0A8-4D22-9C37-42109FAAC39B}"/>
                  </a:ext>
                </a:extLst>
              </p:cNvPr>
              <p:cNvSpPr txBox="1"/>
              <p:nvPr/>
            </p:nvSpPr>
            <p:spPr>
              <a:xfrm>
                <a:off x="4521600" y="2197811"/>
                <a:ext cx="48167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도서관 전산화 및 모바일 좌석관리 서비스 제공하는 기업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열람실 좌석 실시간 조회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시간대별 좌석 지정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현장 인증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개인별 사용 내역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관리자 전용 통계 자료 제공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1BFFC8-E5EB-49C7-BCC7-3908E7BD4BB6}"/>
                  </a:ext>
                </a:extLst>
              </p:cNvPr>
              <p:cNvSpPr txBox="1"/>
              <p:nvPr/>
            </p:nvSpPr>
            <p:spPr>
              <a:xfrm>
                <a:off x="4521600" y="1736146"/>
                <a:ext cx="17714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 err="1">
                    <a:solidFill>
                      <a:schemeClr val="accent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퓨쳐누리</a:t>
                </a:r>
                <a:endParaRPr lang="en-US" altLang="ko-KR" sz="2400" b="1" dirty="0">
                  <a:solidFill>
                    <a:schemeClr val="accent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0C493F4-AE14-4E3E-BE75-110D8B28BC42}"/>
              </a:ext>
            </a:extLst>
          </p:cNvPr>
          <p:cNvCxnSpPr>
            <a:cxnSpLocks/>
          </p:cNvCxnSpPr>
          <p:nvPr/>
        </p:nvCxnSpPr>
        <p:spPr>
          <a:xfrm>
            <a:off x="1353000" y="3429000"/>
            <a:ext cx="7200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3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F51F97-66A7-4923-BF3E-458D21D3ECA6}"/>
              </a:ext>
            </a:extLst>
          </p:cNvPr>
          <p:cNvSpPr txBox="1"/>
          <p:nvPr/>
        </p:nvSpPr>
        <p:spPr>
          <a:xfrm>
            <a:off x="771897" y="800751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차별성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7A5E7-5759-4680-AC06-7A91ED196116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6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C06E46-1F4E-4773-B159-CDF24C362BB2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C03A3F1-DA4E-4D96-9506-D0E32B59EDAE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FDA629-6612-4ACB-A2F7-C86E2E0D354D}"/>
              </a:ext>
            </a:extLst>
          </p:cNvPr>
          <p:cNvSpPr txBox="1"/>
          <p:nvPr/>
        </p:nvSpPr>
        <p:spPr>
          <a:xfrm>
            <a:off x="771897" y="391827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차별성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45A668-DD32-4883-BC8D-888C8BC0B7DC}"/>
              </a:ext>
            </a:extLst>
          </p:cNvPr>
          <p:cNvGrpSpPr/>
          <p:nvPr/>
        </p:nvGrpSpPr>
        <p:grpSpPr>
          <a:xfrm>
            <a:off x="1552110" y="1979949"/>
            <a:ext cx="6766527" cy="3831339"/>
            <a:chOff x="1552110" y="2203149"/>
            <a:chExt cx="6766527" cy="38313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9D2B52-87CB-44F9-BC33-A800BF59EBD1}"/>
                </a:ext>
              </a:extLst>
            </p:cNvPr>
            <p:cNvSpPr txBox="1"/>
            <p:nvPr/>
          </p:nvSpPr>
          <p:spPr>
            <a:xfrm>
              <a:off x="1552110" y="4834159"/>
              <a:ext cx="18678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콘센트 이용 좌석</a:t>
              </a:r>
              <a:r>
                <a:rPr lang="en-US" altLang="ko-KR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</a:t>
              </a:r>
            </a:p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창가 좌석 등</a:t>
              </a:r>
              <a:endParaRPr lang="en-US" altLang="ko-KR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사용자가 선호하는</a:t>
              </a:r>
              <a:endParaRPr lang="en-US" altLang="ko-KR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좌석 검색 가능</a:t>
              </a:r>
              <a:endParaRPr lang="en-US" altLang="ko-KR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2EF45C-D8E9-43CA-9769-4A0E85EE69AD}"/>
                </a:ext>
              </a:extLst>
            </p:cNvPr>
            <p:cNvSpPr txBox="1"/>
            <p:nvPr/>
          </p:nvSpPr>
          <p:spPr>
            <a:xfrm>
              <a:off x="3951769" y="4834159"/>
              <a:ext cx="20024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공석 발생</a:t>
              </a:r>
              <a:r>
                <a:rPr lang="en-US" altLang="ko-KR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</a:t>
              </a:r>
            </a:p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이용 시간 연장</a:t>
              </a:r>
              <a:r>
                <a:rPr lang="en-US" altLang="ko-KR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</a:t>
              </a:r>
            </a:p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장시간 자리 비울 시</a:t>
              </a:r>
              <a:endParaRPr lang="en-US" altLang="ko-KR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앱 푸시 알림</a:t>
              </a:r>
              <a:endParaRPr lang="en-US" altLang="ko-KR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D23B10C-6387-4622-9B83-BFF15EEED6BE}"/>
                </a:ext>
              </a:extLst>
            </p:cNvPr>
            <p:cNvSpPr txBox="1"/>
            <p:nvPr/>
          </p:nvSpPr>
          <p:spPr>
            <a:xfrm>
              <a:off x="6521350" y="4834159"/>
              <a:ext cx="17972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장시간 자리 비움</a:t>
              </a:r>
              <a:r>
                <a:rPr lang="en-US" altLang="ko-KR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</a:t>
              </a:r>
            </a:p>
            <a:p>
              <a:pPr algn="ctr"/>
              <a:r>
                <a:rPr lang="ko-KR" altLang="en-US" dirty="0" err="1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노쇼</a:t>
              </a:r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사용자</a:t>
              </a:r>
              <a:endParaRPr lang="en-US" altLang="ko-KR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en-US" altLang="ko-KR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3</a:t>
              </a:r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회 경고 부여 후</a:t>
              </a:r>
              <a:endParaRPr lang="en-US" altLang="ko-KR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블랙리스트 추가</a:t>
              </a:r>
              <a:endParaRPr lang="en-US" altLang="ko-KR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865868D9-A6E9-42A6-8FB5-E62E68EBA33F}"/>
                </a:ext>
              </a:extLst>
            </p:cNvPr>
            <p:cNvSpPr/>
            <p:nvPr/>
          </p:nvSpPr>
          <p:spPr>
            <a:xfrm rot="10800000">
              <a:off x="2066587" y="4112449"/>
              <a:ext cx="419427" cy="45365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B7164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2309AF23-DEB5-4D7C-8686-96A9C5C6B374}"/>
                </a:ext>
              </a:extLst>
            </p:cNvPr>
            <p:cNvSpPr/>
            <p:nvPr/>
          </p:nvSpPr>
          <p:spPr>
            <a:xfrm rot="10800000">
              <a:off x="2233488" y="4112450"/>
              <a:ext cx="505052" cy="45365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62" name="사각형: 둥근 위쪽 모서리 61">
              <a:extLst>
                <a:ext uri="{FF2B5EF4-FFF2-40B4-BE49-F238E27FC236}">
                  <a16:creationId xmlns:a16="http://schemas.microsoft.com/office/drawing/2014/main" id="{FB314D18-24C9-4817-B040-5CF62BC078AF}"/>
                </a:ext>
              </a:extLst>
            </p:cNvPr>
            <p:cNvSpPr/>
            <p:nvPr/>
          </p:nvSpPr>
          <p:spPr>
            <a:xfrm>
              <a:off x="1716063" y="2203149"/>
              <a:ext cx="1539909" cy="857693"/>
            </a:xfrm>
            <a:prstGeom prst="round2SameRect">
              <a:avLst>
                <a:gd name="adj1" fmla="val 2316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B7164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3" name="사각형: 둥근 위쪽 모서리 62">
              <a:extLst>
                <a:ext uri="{FF2B5EF4-FFF2-40B4-BE49-F238E27FC236}">
                  <a16:creationId xmlns:a16="http://schemas.microsoft.com/office/drawing/2014/main" id="{BDCB6401-893F-4690-8B6C-167F62D72167}"/>
                </a:ext>
              </a:extLst>
            </p:cNvPr>
            <p:cNvSpPr/>
            <p:nvPr/>
          </p:nvSpPr>
          <p:spPr>
            <a:xfrm rot="10800000">
              <a:off x="1716059" y="3060844"/>
              <a:ext cx="1539909" cy="1051605"/>
            </a:xfrm>
            <a:prstGeom prst="round2SameRect">
              <a:avLst>
                <a:gd name="adj1" fmla="val 1760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66C1FE0-DE86-41F7-8616-D9099ED1C326}"/>
                </a:ext>
              </a:extLst>
            </p:cNvPr>
            <p:cNvSpPr txBox="1"/>
            <p:nvPr/>
          </p:nvSpPr>
          <p:spPr>
            <a:xfrm>
              <a:off x="1944839" y="3145217"/>
              <a:ext cx="10823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01</a:t>
              </a:r>
              <a:endParaRPr lang="en-US" altLang="ko-KR" sz="1000" b="1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500" b="1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rgbClr val="FF848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3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검색 필터</a:t>
              </a:r>
            </a:p>
          </p:txBody>
        </p:sp>
        <p:sp>
          <p:nvSpPr>
            <p:cNvPr id="65" name="직각 삼각형 64">
              <a:extLst>
                <a:ext uri="{FF2B5EF4-FFF2-40B4-BE49-F238E27FC236}">
                  <a16:creationId xmlns:a16="http://schemas.microsoft.com/office/drawing/2014/main" id="{961AD611-2F9D-4002-B8F9-11E46C855EBF}"/>
                </a:ext>
              </a:extLst>
            </p:cNvPr>
            <p:cNvSpPr/>
            <p:nvPr/>
          </p:nvSpPr>
          <p:spPr>
            <a:xfrm rot="10800000">
              <a:off x="4535301" y="4112449"/>
              <a:ext cx="419427" cy="45365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66" name="사각형: 둥근 위쪽 모서리 65">
              <a:extLst>
                <a:ext uri="{FF2B5EF4-FFF2-40B4-BE49-F238E27FC236}">
                  <a16:creationId xmlns:a16="http://schemas.microsoft.com/office/drawing/2014/main" id="{5F5B91DF-0309-45F3-A7EE-8D7DA6854351}"/>
                </a:ext>
              </a:extLst>
            </p:cNvPr>
            <p:cNvSpPr/>
            <p:nvPr/>
          </p:nvSpPr>
          <p:spPr>
            <a:xfrm rot="10800000">
              <a:off x="4184774" y="3060844"/>
              <a:ext cx="1539909" cy="1051605"/>
            </a:xfrm>
            <a:prstGeom prst="round2SameRect">
              <a:avLst>
                <a:gd name="adj1" fmla="val 1760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F4F4C497-F5DF-4958-8A11-E22AB8D427C2}"/>
                </a:ext>
              </a:extLst>
            </p:cNvPr>
            <p:cNvSpPr/>
            <p:nvPr/>
          </p:nvSpPr>
          <p:spPr>
            <a:xfrm rot="10800000">
              <a:off x="4702204" y="4112450"/>
              <a:ext cx="505052" cy="45365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68" name="사각형: 둥근 위쪽 모서리 67">
              <a:extLst>
                <a:ext uri="{FF2B5EF4-FFF2-40B4-BE49-F238E27FC236}">
                  <a16:creationId xmlns:a16="http://schemas.microsoft.com/office/drawing/2014/main" id="{9FA07BA2-B6DF-41FE-BB1F-270569ABF2C8}"/>
                </a:ext>
              </a:extLst>
            </p:cNvPr>
            <p:cNvSpPr/>
            <p:nvPr/>
          </p:nvSpPr>
          <p:spPr>
            <a:xfrm>
              <a:off x="4184773" y="2203149"/>
              <a:ext cx="1539909" cy="857693"/>
            </a:xfrm>
            <a:prstGeom prst="round2SameRect">
              <a:avLst>
                <a:gd name="adj1" fmla="val 2316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32D8063-9610-4A20-9820-0BBEA7E4E636}"/>
                </a:ext>
              </a:extLst>
            </p:cNvPr>
            <p:cNvSpPr txBox="1"/>
            <p:nvPr/>
          </p:nvSpPr>
          <p:spPr>
            <a:xfrm>
              <a:off x="4294127" y="3145217"/>
              <a:ext cx="13211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02</a:t>
              </a:r>
            </a:p>
            <a:p>
              <a:pPr algn="ctr"/>
              <a:endParaRPr lang="en-US" altLang="ko-KR" sz="500" b="1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rgbClr val="8798A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endParaRPr lang="en-US" altLang="ko-KR" sz="3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푸시 알림</a:t>
              </a:r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7028F698-8D6E-482C-A8A4-00A34BED2723}"/>
                </a:ext>
              </a:extLst>
            </p:cNvPr>
            <p:cNvSpPr/>
            <p:nvPr/>
          </p:nvSpPr>
          <p:spPr>
            <a:xfrm rot="10800000">
              <a:off x="7004010" y="4112449"/>
              <a:ext cx="419427" cy="453655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3504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71" name="사각형: 둥근 위쪽 모서리 70">
              <a:extLst>
                <a:ext uri="{FF2B5EF4-FFF2-40B4-BE49-F238E27FC236}">
                  <a16:creationId xmlns:a16="http://schemas.microsoft.com/office/drawing/2014/main" id="{E92CE58E-D84E-48B1-84EA-1A1D7AA53F2D}"/>
                </a:ext>
              </a:extLst>
            </p:cNvPr>
            <p:cNvSpPr/>
            <p:nvPr/>
          </p:nvSpPr>
          <p:spPr>
            <a:xfrm rot="10800000">
              <a:off x="6653483" y="3060844"/>
              <a:ext cx="1539909" cy="1051605"/>
            </a:xfrm>
            <a:prstGeom prst="round2SameRect">
              <a:avLst>
                <a:gd name="adj1" fmla="val 17602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87989F91-B735-45ED-8B86-97E7994DCD2A}"/>
                </a:ext>
              </a:extLst>
            </p:cNvPr>
            <p:cNvSpPr/>
            <p:nvPr/>
          </p:nvSpPr>
          <p:spPr>
            <a:xfrm rot="10800000">
              <a:off x="7170912" y="4112450"/>
              <a:ext cx="505052" cy="45365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73" name="사각형: 둥근 위쪽 모서리 72">
              <a:extLst>
                <a:ext uri="{FF2B5EF4-FFF2-40B4-BE49-F238E27FC236}">
                  <a16:creationId xmlns:a16="http://schemas.microsoft.com/office/drawing/2014/main" id="{9513DBA8-8F6C-4B4D-98D0-4646C5751193}"/>
                </a:ext>
              </a:extLst>
            </p:cNvPr>
            <p:cNvSpPr/>
            <p:nvPr/>
          </p:nvSpPr>
          <p:spPr>
            <a:xfrm>
              <a:off x="6653484" y="2203149"/>
              <a:ext cx="1539909" cy="857693"/>
            </a:xfrm>
            <a:prstGeom prst="round2SameRect">
              <a:avLst>
                <a:gd name="adj1" fmla="val 2316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3504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70983F-E2C6-48E9-B1C2-8AC9F963317A}"/>
                </a:ext>
              </a:extLst>
            </p:cNvPr>
            <p:cNvSpPr txBox="1"/>
            <p:nvPr/>
          </p:nvSpPr>
          <p:spPr>
            <a:xfrm>
              <a:off x="6877090" y="3145217"/>
              <a:ext cx="108407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03</a:t>
              </a:r>
            </a:p>
            <a:p>
              <a:pPr algn="ctr"/>
              <a:endParaRPr lang="en-US" altLang="ko-KR" sz="500" b="1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rgbClr val="8798A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rgbClr val="E7E6E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블랙리스트관리</a:t>
              </a:r>
              <a:endPara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pic>
          <p:nvPicPr>
            <p:cNvPr id="5" name="그림 4" descr="밤하늘이(가) 표시된 사진&#10;&#10;자동 생성된 설명">
              <a:extLst>
                <a:ext uri="{FF2B5EF4-FFF2-40B4-BE49-F238E27FC236}">
                  <a16:creationId xmlns:a16="http://schemas.microsoft.com/office/drawing/2014/main" id="{EADD4BD7-8903-4FBD-A27A-274C99B27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017" y="2325995"/>
              <a:ext cx="612000" cy="612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F1AA58-7B6B-4983-B54E-90EA0679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727" y="2325995"/>
              <a:ext cx="612000" cy="612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B9D38E8-FB6B-4480-9DBC-0B7BC2476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438" y="2325995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49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7B97AA5-534A-479B-A5AD-BAC02E862FA5}"/>
              </a:ext>
            </a:extLst>
          </p:cNvPr>
          <p:cNvGrpSpPr/>
          <p:nvPr/>
        </p:nvGrpSpPr>
        <p:grpSpPr>
          <a:xfrm>
            <a:off x="326572" y="237520"/>
            <a:ext cx="2016589" cy="904863"/>
            <a:chOff x="261254" y="237520"/>
            <a:chExt cx="2016589" cy="9048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B29874-98F9-4909-937B-418AA31ACBD3}"/>
                </a:ext>
              </a:extLst>
            </p:cNvPr>
            <p:cNvSpPr txBox="1"/>
            <p:nvPr/>
          </p:nvSpPr>
          <p:spPr>
            <a:xfrm>
              <a:off x="706579" y="391827"/>
              <a:ext cx="15712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활용가능성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964DF3-6BCF-460E-B288-0C617F5C3DC5}"/>
                </a:ext>
              </a:extLst>
            </p:cNvPr>
            <p:cNvSpPr txBox="1"/>
            <p:nvPr/>
          </p:nvSpPr>
          <p:spPr>
            <a:xfrm>
              <a:off x="706579" y="800751"/>
              <a:ext cx="655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시장성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0F992E-E23C-4655-81EB-0CE28C50B287}"/>
                </a:ext>
              </a:extLst>
            </p:cNvPr>
            <p:cNvSpPr txBox="1"/>
            <p:nvPr/>
          </p:nvSpPr>
          <p:spPr>
            <a:xfrm>
              <a:off x="261254" y="237520"/>
              <a:ext cx="445325" cy="904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dirty="0">
                  <a:solidFill>
                    <a:schemeClr val="bg1">
                      <a:lumMod val="6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7</a:t>
              </a:r>
              <a:endParaRPr lang="ko-KR" altLang="en-US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E389E3-5317-48BF-88F4-8A6C8CA3E27F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E07E25-3507-450A-A701-1E464F4DB481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89034A9-752D-4211-947F-AAE90CA1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001" y="1496353"/>
            <a:ext cx="5862000" cy="47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8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7B97AA5-534A-479B-A5AD-BAC02E862FA5}"/>
              </a:ext>
            </a:extLst>
          </p:cNvPr>
          <p:cNvGrpSpPr/>
          <p:nvPr/>
        </p:nvGrpSpPr>
        <p:grpSpPr>
          <a:xfrm>
            <a:off x="326572" y="237520"/>
            <a:ext cx="2016589" cy="904863"/>
            <a:chOff x="261254" y="237520"/>
            <a:chExt cx="2016589" cy="9048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B29874-98F9-4909-937B-418AA31ACBD3}"/>
                </a:ext>
              </a:extLst>
            </p:cNvPr>
            <p:cNvSpPr txBox="1"/>
            <p:nvPr/>
          </p:nvSpPr>
          <p:spPr>
            <a:xfrm>
              <a:off x="706579" y="391827"/>
              <a:ext cx="15712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활용가능성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964DF3-6BCF-460E-B288-0C617F5C3DC5}"/>
                </a:ext>
              </a:extLst>
            </p:cNvPr>
            <p:cNvSpPr txBox="1"/>
            <p:nvPr/>
          </p:nvSpPr>
          <p:spPr>
            <a:xfrm>
              <a:off x="706579" y="800751"/>
              <a:ext cx="1438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추가 활용 가능성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0F992E-E23C-4655-81EB-0CE28C50B287}"/>
                </a:ext>
              </a:extLst>
            </p:cNvPr>
            <p:cNvSpPr txBox="1"/>
            <p:nvPr/>
          </p:nvSpPr>
          <p:spPr>
            <a:xfrm>
              <a:off x="261254" y="237520"/>
              <a:ext cx="445325" cy="904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4400" b="1" dirty="0">
                  <a:solidFill>
                    <a:schemeClr val="bg1">
                      <a:lumMod val="6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7</a:t>
              </a:r>
              <a:endParaRPr lang="ko-KR" altLang="en-US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E389E3-5317-48BF-88F4-8A6C8CA3E27F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E07E25-3507-450A-A701-1E464F4DB481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BDB9F91-200B-4D44-9164-DFD0440D2A1F}"/>
              </a:ext>
            </a:extLst>
          </p:cNvPr>
          <p:cNvGrpSpPr/>
          <p:nvPr/>
        </p:nvGrpSpPr>
        <p:grpSpPr>
          <a:xfrm>
            <a:off x="2343757" y="1618753"/>
            <a:ext cx="5218487" cy="4635110"/>
            <a:chOff x="2343757" y="1618753"/>
            <a:chExt cx="5218487" cy="46351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05DA1E-FBF1-43CF-9F77-78F240EA14C5}"/>
                </a:ext>
              </a:extLst>
            </p:cNvPr>
            <p:cNvSpPr txBox="1"/>
            <p:nvPr/>
          </p:nvSpPr>
          <p:spPr>
            <a:xfrm>
              <a:off x="3727765" y="3148722"/>
              <a:ext cx="23377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accent3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스터디 카페</a:t>
              </a:r>
              <a:r>
                <a:rPr lang="en-US" altLang="ko-KR" sz="2200" dirty="0">
                  <a:solidFill>
                    <a:schemeClr val="accent3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2200" dirty="0">
                  <a:solidFill>
                    <a:schemeClr val="accent3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룸</a:t>
              </a:r>
              <a:endParaRPr lang="en-US" altLang="ko-KR" sz="2200" dirty="0">
                <a:solidFill>
                  <a:schemeClr val="accent3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9C2D9D-AC66-4D2C-B6AC-37DE58F8F6CA}"/>
                </a:ext>
              </a:extLst>
            </p:cNvPr>
            <p:cNvSpPr txBox="1"/>
            <p:nvPr/>
          </p:nvSpPr>
          <p:spPr>
            <a:xfrm>
              <a:off x="5224531" y="5822976"/>
              <a:ext cx="23377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accent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스마트 오피스</a:t>
              </a:r>
              <a:endParaRPr lang="en-US" altLang="ko-KR" sz="2200" dirty="0">
                <a:solidFill>
                  <a:schemeClr val="accent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908A09-7619-4635-B235-91EC2D93170C}"/>
                </a:ext>
              </a:extLst>
            </p:cNvPr>
            <p:cNvSpPr txBox="1"/>
            <p:nvPr/>
          </p:nvSpPr>
          <p:spPr>
            <a:xfrm>
              <a:off x="2343757" y="5799379"/>
              <a:ext cx="23377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accent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공간 대여 서비스</a:t>
              </a:r>
              <a:endParaRPr lang="en-US" altLang="ko-KR" sz="2200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D7942AB-B780-4A71-A2D7-7B66628E3DFB}"/>
                </a:ext>
              </a:extLst>
            </p:cNvPr>
            <p:cNvCxnSpPr/>
            <p:nvPr/>
          </p:nvCxnSpPr>
          <p:spPr>
            <a:xfrm>
              <a:off x="4911829" y="3094651"/>
              <a:ext cx="0" cy="100624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8D5CE4B-4B1C-4EC7-9C94-56C5261FC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0110" y="4107062"/>
              <a:ext cx="1086512" cy="653331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26FC6E8-D3F2-413B-B9ED-A81F3868897F}"/>
                </a:ext>
              </a:extLst>
            </p:cNvPr>
            <p:cNvCxnSpPr/>
            <p:nvPr/>
          </p:nvCxnSpPr>
          <p:spPr>
            <a:xfrm>
              <a:off x="4936311" y="4107058"/>
              <a:ext cx="904878" cy="572982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A6E820-FCA1-42CE-B707-9B29D75E6E98}"/>
                </a:ext>
              </a:extLst>
            </p:cNvPr>
            <p:cNvSpPr/>
            <p:nvPr/>
          </p:nvSpPr>
          <p:spPr>
            <a:xfrm>
              <a:off x="2770802" y="4281133"/>
              <a:ext cx="1483621" cy="14836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5EB6A78-5DF8-43DE-B138-7D130EB3C0FC}"/>
                </a:ext>
              </a:extLst>
            </p:cNvPr>
            <p:cNvSpPr/>
            <p:nvPr/>
          </p:nvSpPr>
          <p:spPr>
            <a:xfrm>
              <a:off x="4167959" y="1618753"/>
              <a:ext cx="1483621" cy="14836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8B8D2C9-D95A-46FC-B87D-1162D1C4D26D}"/>
                </a:ext>
              </a:extLst>
            </p:cNvPr>
            <p:cNvSpPr/>
            <p:nvPr/>
          </p:nvSpPr>
          <p:spPr>
            <a:xfrm>
              <a:off x="5651579" y="4281133"/>
              <a:ext cx="1483621" cy="14836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9B364E-9D58-4045-BBB7-FEA61BC06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411" y="1856694"/>
              <a:ext cx="950715" cy="95071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8051B74-60DB-44DF-87D6-89943ACB8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389" y="4608943"/>
              <a:ext cx="828000" cy="82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11C98AC-7B44-4945-BAF7-9AB33F9BB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612" y="4410943"/>
              <a:ext cx="1224000" cy="1224000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8340E53D-7A97-43F0-BE1E-F21C097DB7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08" y="3699025"/>
            <a:ext cx="952584" cy="9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6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86F3F2-B3C6-452A-9759-405EA5585E0A}"/>
              </a:ext>
            </a:extLst>
          </p:cNvPr>
          <p:cNvSpPr txBox="1"/>
          <p:nvPr/>
        </p:nvSpPr>
        <p:spPr>
          <a:xfrm>
            <a:off x="771897" y="80075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역할분담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0C50-F58D-42F0-BC91-6B05FCF822EF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8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76E3BA7-7559-4F78-95AC-025CF1B94AED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CC16A-F979-4314-9B98-24E0ED49CE2C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CA683E-2EC2-4EC3-81A8-D36C9BE34C3F}"/>
              </a:ext>
            </a:extLst>
          </p:cNvPr>
          <p:cNvSpPr txBox="1"/>
          <p:nvPr/>
        </p:nvSpPr>
        <p:spPr>
          <a:xfrm>
            <a:off x="771897" y="39182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개발일정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225BE2-2600-481F-A019-2AC4E980F957}"/>
              </a:ext>
            </a:extLst>
          </p:cNvPr>
          <p:cNvSpPr/>
          <p:nvPr/>
        </p:nvSpPr>
        <p:spPr>
          <a:xfrm>
            <a:off x="699277" y="1924870"/>
            <a:ext cx="3277742" cy="1807362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A7BF055-F9E6-4345-A25C-9C52C9A60D54}"/>
              </a:ext>
            </a:extLst>
          </p:cNvPr>
          <p:cNvSpPr/>
          <p:nvPr/>
        </p:nvSpPr>
        <p:spPr>
          <a:xfrm>
            <a:off x="3276277" y="2127809"/>
            <a:ext cx="1401484" cy="14014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신동준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17053-A640-4002-A4E7-B15227BECE22}"/>
              </a:ext>
            </a:extLst>
          </p:cNvPr>
          <p:cNvSpPr txBox="1"/>
          <p:nvPr/>
        </p:nvSpPr>
        <p:spPr>
          <a:xfrm>
            <a:off x="805977" y="2413053"/>
            <a:ext cx="2743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데이터베이스 설계 및 구축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 앱 페이지 개발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테스트 및 디버깅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20F17D2-A67C-4FFD-9D7C-860F07ED4BC4}"/>
              </a:ext>
            </a:extLst>
          </p:cNvPr>
          <p:cNvSpPr/>
          <p:nvPr/>
        </p:nvSpPr>
        <p:spPr>
          <a:xfrm>
            <a:off x="699277" y="4017473"/>
            <a:ext cx="3277742" cy="1807362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A2BC204-87CE-4434-B009-6E1896B49F29}"/>
              </a:ext>
            </a:extLst>
          </p:cNvPr>
          <p:cNvSpPr/>
          <p:nvPr/>
        </p:nvSpPr>
        <p:spPr>
          <a:xfrm>
            <a:off x="3276277" y="4220412"/>
            <a:ext cx="1401484" cy="14014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김리아</a:t>
            </a:r>
            <a:endParaRPr lang="ko-KR" altLang="en-US" sz="20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4A92B-B30C-4B74-98CD-95BF2BC49D44}"/>
              </a:ext>
            </a:extLst>
          </p:cNvPr>
          <p:cNvSpPr txBox="1"/>
          <p:nvPr/>
        </p:nvSpPr>
        <p:spPr>
          <a:xfrm>
            <a:off x="805977" y="4505656"/>
            <a:ext cx="2743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UI/UX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디자인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 앱 페이지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분석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2770B3-90EB-4BD4-B6D4-F73C37D8B7C7}"/>
              </a:ext>
            </a:extLst>
          </p:cNvPr>
          <p:cNvSpPr/>
          <p:nvPr/>
        </p:nvSpPr>
        <p:spPr>
          <a:xfrm>
            <a:off x="5928981" y="1924870"/>
            <a:ext cx="3277742" cy="1807362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817158-D8C5-4198-8162-EBA748522F0C}"/>
              </a:ext>
            </a:extLst>
          </p:cNvPr>
          <p:cNvSpPr/>
          <p:nvPr/>
        </p:nvSpPr>
        <p:spPr>
          <a:xfrm>
            <a:off x="5228239" y="2127809"/>
            <a:ext cx="1401484" cy="14014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이가은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B85CB-8EE7-4E74-9FF7-186B5C6F36B8}"/>
              </a:ext>
            </a:extLst>
          </p:cNvPr>
          <p:cNvSpPr txBox="1"/>
          <p:nvPr/>
        </p:nvSpPr>
        <p:spPr>
          <a:xfrm>
            <a:off x="6396919" y="2413053"/>
            <a:ext cx="2743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UI/UX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디자인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로그인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회원가입 페이지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분석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18EDB18-7898-4C71-A98C-92074D7D49CC}"/>
              </a:ext>
            </a:extLst>
          </p:cNvPr>
          <p:cNvSpPr/>
          <p:nvPr/>
        </p:nvSpPr>
        <p:spPr>
          <a:xfrm>
            <a:off x="5928981" y="4017473"/>
            <a:ext cx="3277742" cy="1807362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7EB8968-1BC1-45EC-A97F-7907CAF7A98F}"/>
              </a:ext>
            </a:extLst>
          </p:cNvPr>
          <p:cNvSpPr/>
          <p:nvPr/>
        </p:nvSpPr>
        <p:spPr>
          <a:xfrm>
            <a:off x="5228239" y="4220412"/>
            <a:ext cx="1401484" cy="1401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이정규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06B44C-C3BF-429E-924B-3C8F6AB9A470}"/>
              </a:ext>
            </a:extLst>
          </p:cNvPr>
          <p:cNvSpPr txBox="1"/>
          <p:nvPr/>
        </p:nvSpPr>
        <p:spPr>
          <a:xfrm>
            <a:off x="6396919" y="4505656"/>
            <a:ext cx="2743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데이터베이스 설계 및 구축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ESL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테스트 및 디버깅</a:t>
            </a:r>
          </a:p>
        </p:txBody>
      </p:sp>
    </p:spTree>
    <p:extLst>
      <p:ext uri="{BB962C8B-B14F-4D97-AF65-F5344CB8AC3E}">
        <p14:creationId xmlns:p14="http://schemas.microsoft.com/office/powerpoint/2010/main" val="1171422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FDDAD2-10B0-49D4-B427-80FCF73A524C}"/>
              </a:ext>
            </a:extLst>
          </p:cNvPr>
          <p:cNvSpPr txBox="1"/>
          <p:nvPr/>
        </p:nvSpPr>
        <p:spPr>
          <a:xfrm>
            <a:off x="771897" y="800751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팀 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33D52-33EC-46F7-9B9B-D295794A39CC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8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83EBF4-5C8F-45FD-ACC4-2199013D198A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FD4564-5074-48CA-82BF-EDE84D810B53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9DA5-8578-43F3-A7A1-8835924EED4C}"/>
              </a:ext>
            </a:extLst>
          </p:cNvPr>
          <p:cNvSpPr txBox="1"/>
          <p:nvPr/>
        </p:nvSpPr>
        <p:spPr>
          <a:xfrm>
            <a:off x="771897" y="39182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6D47A-E7C5-4C57-9DD5-25ED693D2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381570"/>
              </p:ext>
            </p:extLst>
          </p:nvPr>
        </p:nvGraphicFramePr>
        <p:xfrm>
          <a:off x="432000" y="1516893"/>
          <a:ext cx="8676001" cy="49392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16000">
                  <a:extLst>
                    <a:ext uri="{9D8B030D-6E8A-4147-A177-3AD203B41FA5}">
                      <a16:colId xmlns:a16="http://schemas.microsoft.com/office/drawing/2014/main" val="218523458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06350192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1528465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29886189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68813064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565229713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5682547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466547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7619451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2517271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2419570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62463621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8123522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67881076"/>
                    </a:ext>
                  </a:extLst>
                </a:gridCol>
              </a:tblGrid>
              <a:tr h="5081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세부 개발 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6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433114"/>
                  </a:ext>
                </a:extLst>
              </a:tr>
              <a:tr h="2989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199669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프로젝트 아이디어 기획 및 사전조사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1538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UI/UX </a:t>
                      </a:r>
                      <a:r>
                        <a:rPr lang="ko-KR" altLang="en-US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디자인 및 와이어 프레임 설계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696532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데이터베이스 설계 및 구축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R>
                      <a:noFill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8119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관리자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11733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사용자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9008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데이터 분석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72520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ESL </a:t>
                      </a:r>
                      <a:r>
                        <a:rPr lang="ko-KR" altLang="en-US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태그 연결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34318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단위 테스트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735638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통합 테스트</a:t>
                      </a:r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/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디버깅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248209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배포 및 출시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73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61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FDDAD2-10B0-49D4-B427-80FCF73A524C}"/>
              </a:ext>
            </a:extLst>
          </p:cNvPr>
          <p:cNvSpPr txBox="1"/>
          <p:nvPr/>
        </p:nvSpPr>
        <p:spPr>
          <a:xfrm>
            <a:off x="771897" y="80075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개인 일정 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신동준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83EBF4-5C8F-45FD-ACC4-2199013D198A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FD4564-5074-48CA-82BF-EDE84D810B53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0C51A3-490D-4FF6-86B0-F97E9E8A3B9D}"/>
              </a:ext>
            </a:extLst>
          </p:cNvPr>
          <p:cNvSpPr txBox="1"/>
          <p:nvPr/>
        </p:nvSpPr>
        <p:spPr>
          <a:xfrm>
            <a:off x="771897" y="39182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1365D-8E7F-404A-AE0A-F2FDBEC0316A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8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4761548F-6086-4037-A87A-FDF886533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681980"/>
              </p:ext>
            </p:extLst>
          </p:nvPr>
        </p:nvGraphicFramePr>
        <p:xfrm>
          <a:off x="615000" y="2030811"/>
          <a:ext cx="8676001" cy="364146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16000">
                  <a:extLst>
                    <a:ext uri="{9D8B030D-6E8A-4147-A177-3AD203B41FA5}">
                      <a16:colId xmlns:a16="http://schemas.microsoft.com/office/drawing/2014/main" val="218523458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06350192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1528465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29886189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68813064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565229713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5682547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466547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7619451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2517271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2419570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62463621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8123522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67881076"/>
                    </a:ext>
                  </a:extLst>
                </a:gridCol>
              </a:tblGrid>
              <a:tr h="4482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세부 개발 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6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433114"/>
                  </a:ext>
                </a:extLst>
              </a:tr>
              <a:tr h="2989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199669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프로젝트 아이디어 기획 및 사전조사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1538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개발 환경 구축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696532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데이터베이스 설계 및 구축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R>
                      <a:noFill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8119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사용자 정보 관리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11733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사용자 사용 권한 관리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9008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예약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2520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통합 테스트 및 디버깅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3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21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FDDAD2-10B0-49D4-B427-80FCF73A524C}"/>
              </a:ext>
            </a:extLst>
          </p:cNvPr>
          <p:cNvSpPr txBox="1"/>
          <p:nvPr/>
        </p:nvSpPr>
        <p:spPr>
          <a:xfrm>
            <a:off x="771897" y="80075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개인 일정 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김리아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83EBF4-5C8F-45FD-ACC4-2199013D198A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FD4564-5074-48CA-82BF-EDE84D810B53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156FFF-7AFB-4E8B-BCCE-ADAD9221BCB3}"/>
              </a:ext>
            </a:extLst>
          </p:cNvPr>
          <p:cNvSpPr txBox="1"/>
          <p:nvPr/>
        </p:nvSpPr>
        <p:spPr>
          <a:xfrm>
            <a:off x="771897" y="39182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5A4C4-4DC2-4A84-83C0-8F43DED32AA9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8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1435DCA8-5F8D-40F2-AC7E-6C357C759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065132"/>
              </p:ext>
            </p:extLst>
          </p:nvPr>
        </p:nvGraphicFramePr>
        <p:xfrm>
          <a:off x="615000" y="1970904"/>
          <a:ext cx="8676001" cy="370137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16000">
                  <a:extLst>
                    <a:ext uri="{9D8B030D-6E8A-4147-A177-3AD203B41FA5}">
                      <a16:colId xmlns:a16="http://schemas.microsoft.com/office/drawing/2014/main" val="218523458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06350192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1528465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29886189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68813064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565229713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5682547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466547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7619451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2517271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2419570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62463621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8123522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67881076"/>
                    </a:ext>
                  </a:extLst>
                </a:gridCol>
              </a:tblGrid>
              <a:tr h="5081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세부 개발 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6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433114"/>
                  </a:ext>
                </a:extLst>
              </a:tr>
              <a:tr h="2989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199669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프로젝트 아이디어 기획 및 사전조사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1538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개발 환경 구축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696532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UI/UX 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디자인 및 와이어 프레임 설계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R>
                      <a:noFill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8119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도서관 관리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11733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도서관 좌석 현황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9008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예약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72520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사용 이력</a:t>
                      </a:r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통계 기능 구현 및 테스트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3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10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FDDAD2-10B0-49D4-B427-80FCF73A524C}"/>
              </a:ext>
            </a:extLst>
          </p:cNvPr>
          <p:cNvSpPr txBox="1"/>
          <p:nvPr/>
        </p:nvSpPr>
        <p:spPr>
          <a:xfrm>
            <a:off x="771897" y="80075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개인 일정 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이가은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83EBF4-5C8F-45FD-ACC4-2199013D198A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FD4564-5074-48CA-82BF-EDE84D810B53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52F129-1CFF-4B67-BE79-DD3126F6F2B0}"/>
              </a:ext>
            </a:extLst>
          </p:cNvPr>
          <p:cNvSpPr txBox="1"/>
          <p:nvPr/>
        </p:nvSpPr>
        <p:spPr>
          <a:xfrm>
            <a:off x="771897" y="39182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1C930-E9D5-4466-AD00-BF75BEB846AD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8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13D4B1BA-B020-46C8-B4BC-E47A4C1A9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04501"/>
              </p:ext>
            </p:extLst>
          </p:nvPr>
        </p:nvGraphicFramePr>
        <p:xfrm>
          <a:off x="615000" y="1970904"/>
          <a:ext cx="8676001" cy="370137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16000">
                  <a:extLst>
                    <a:ext uri="{9D8B030D-6E8A-4147-A177-3AD203B41FA5}">
                      <a16:colId xmlns:a16="http://schemas.microsoft.com/office/drawing/2014/main" val="218523458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06350192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1528465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29886189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68813064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565229713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5682547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466547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7619451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2517271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2419570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62463621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8123522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67881076"/>
                    </a:ext>
                  </a:extLst>
                </a:gridCol>
              </a:tblGrid>
              <a:tr h="5081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세부 개발 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6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433114"/>
                  </a:ext>
                </a:extLst>
              </a:tr>
              <a:tr h="2989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199669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프로젝트 아이디어 기획 및 사전조사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1538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개발 환경 구축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696532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UI/UX 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디자인 및 와이어 프레임 설계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R>
                      <a:noFill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8119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로그인</a:t>
                      </a:r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개인정보 조회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11733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마이페이지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9008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예약 기능 구현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72520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사용 이력</a:t>
                      </a:r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통계 기능 구현 및 테스트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3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557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FDDAD2-10B0-49D4-B427-80FCF73A524C}"/>
              </a:ext>
            </a:extLst>
          </p:cNvPr>
          <p:cNvSpPr txBox="1"/>
          <p:nvPr/>
        </p:nvSpPr>
        <p:spPr>
          <a:xfrm>
            <a:off x="771897" y="80075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개인 일정 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이정규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83EBF4-5C8F-45FD-ACC4-2199013D198A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FD4564-5074-48CA-82BF-EDE84D810B53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017854-91DB-4808-B585-A879225D2A15}"/>
              </a:ext>
            </a:extLst>
          </p:cNvPr>
          <p:cNvSpPr txBox="1"/>
          <p:nvPr/>
        </p:nvSpPr>
        <p:spPr>
          <a:xfrm>
            <a:off x="771897" y="391827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6FC4D-53BE-40D8-8CA7-874E957AC5CC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8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C032DB60-2302-4651-B671-604A8C616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989157"/>
              </p:ext>
            </p:extLst>
          </p:nvPr>
        </p:nvGraphicFramePr>
        <p:xfrm>
          <a:off x="615000" y="1970904"/>
          <a:ext cx="8676001" cy="370137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16000">
                  <a:extLst>
                    <a:ext uri="{9D8B030D-6E8A-4147-A177-3AD203B41FA5}">
                      <a16:colId xmlns:a16="http://schemas.microsoft.com/office/drawing/2014/main" val="218523458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06350192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1528465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298861890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68813064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565229713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5682547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5466547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7619451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251727138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4124195706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1624636215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381235221"/>
                    </a:ext>
                  </a:extLst>
                </a:gridCol>
                <a:gridCol w="443077">
                  <a:extLst>
                    <a:ext uri="{9D8B030D-6E8A-4147-A177-3AD203B41FA5}">
                      <a16:colId xmlns:a16="http://schemas.microsoft.com/office/drawing/2014/main" val="267881076"/>
                    </a:ext>
                  </a:extLst>
                </a:gridCol>
              </a:tblGrid>
              <a:tr h="5081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세부 개발 내용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6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433114"/>
                  </a:ext>
                </a:extLst>
              </a:tr>
              <a:tr h="2989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3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4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5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1</a:t>
                      </a:r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199669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프로젝트 아이디어 기획 및 사전조사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1538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개발 환경 구축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696532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AWS 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배포 환경 설정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R>
                      <a:noFill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8119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데이터베이스 설계 및 연결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11733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ESL </a:t>
                      </a:r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태그 연결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890080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단위 테스트 및 디버깅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725206"/>
                  </a:ext>
                </a:extLst>
              </a:tr>
              <a:tr h="41263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배포 및 최종 테스트</a:t>
                      </a:r>
                      <a:endParaRPr lang="en-US" altLang="ko-KR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93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1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78CF413-8CF4-485D-B155-1EBF9C62B30A}"/>
              </a:ext>
            </a:extLst>
          </p:cNvPr>
          <p:cNvSpPr/>
          <p:nvPr/>
        </p:nvSpPr>
        <p:spPr>
          <a:xfrm>
            <a:off x="1478960" y="1113986"/>
            <a:ext cx="2085738" cy="7481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numCol="1" rtlCol="0" anchor="ctr"/>
          <a:lstStyle/>
          <a:p>
            <a:pPr>
              <a:lnSpc>
                <a:spcPct val="120000"/>
              </a:lnSpc>
            </a:pPr>
            <a:r>
              <a:rPr lang="ko-KR" altLang="en-US" sz="32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D8ACA-3389-4836-B596-5128CF6D1D96}"/>
              </a:ext>
            </a:extLst>
          </p:cNvPr>
          <p:cNvSpPr txBox="1"/>
          <p:nvPr/>
        </p:nvSpPr>
        <p:spPr>
          <a:xfrm>
            <a:off x="2563387" y="2265156"/>
            <a:ext cx="3963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동기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목표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 구성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내용 구성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 환경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차별성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가능성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 일정</a:t>
            </a:r>
            <a:endParaRPr lang="en-US" altLang="ko-KR" sz="1600" dirty="0">
              <a:ln>
                <a:solidFill>
                  <a:srgbClr val="E7E6E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팀</a:t>
            </a: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개인 목표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986E88E-BCD1-413E-AFCC-AE516A846C53}"/>
              </a:ext>
            </a:extLst>
          </p:cNvPr>
          <p:cNvCxnSpPr>
            <a:cxnSpLocks/>
          </p:cNvCxnSpPr>
          <p:nvPr/>
        </p:nvCxnSpPr>
        <p:spPr>
          <a:xfrm>
            <a:off x="1009403" y="1985511"/>
            <a:ext cx="8896597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744C3A-9E28-401D-956B-FD3E8A4246EB}"/>
              </a:ext>
            </a:extLst>
          </p:cNvPr>
          <p:cNvSpPr txBox="1"/>
          <p:nvPr/>
        </p:nvSpPr>
        <p:spPr>
          <a:xfrm>
            <a:off x="1891640" y="2265156"/>
            <a:ext cx="671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</a:p>
          <a:p>
            <a:pPr algn="ctr">
              <a:lnSpc>
                <a:spcPts val="2400"/>
              </a:lnSpc>
            </a:pP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</a:p>
          <a:p>
            <a:pPr algn="ctr">
              <a:lnSpc>
                <a:spcPts val="2400"/>
              </a:lnSpc>
            </a:pP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</a:p>
          <a:p>
            <a:pPr algn="ctr">
              <a:lnSpc>
                <a:spcPts val="2400"/>
              </a:lnSpc>
            </a:pP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</a:p>
          <a:p>
            <a:pPr algn="ctr">
              <a:lnSpc>
                <a:spcPts val="2400"/>
              </a:lnSpc>
            </a:pP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</a:p>
          <a:p>
            <a:pPr algn="ctr">
              <a:lnSpc>
                <a:spcPts val="2400"/>
              </a:lnSpc>
            </a:pP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6</a:t>
            </a:r>
          </a:p>
          <a:p>
            <a:pPr algn="ctr">
              <a:lnSpc>
                <a:spcPts val="2400"/>
              </a:lnSpc>
            </a:pP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7</a:t>
            </a:r>
          </a:p>
          <a:p>
            <a:pPr algn="ctr">
              <a:lnSpc>
                <a:spcPts val="2400"/>
              </a:lnSpc>
            </a:pP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8</a:t>
            </a:r>
          </a:p>
          <a:p>
            <a:pPr algn="ctr">
              <a:lnSpc>
                <a:spcPts val="2400"/>
              </a:lnSpc>
            </a:pPr>
            <a:r>
              <a:rPr lang="en-US" altLang="ko-KR" sz="1600" dirty="0">
                <a:ln>
                  <a:solidFill>
                    <a:srgbClr val="E7E6EB">
                      <a:alpha val="0"/>
                    </a:srgbClr>
                  </a:solidFill>
                </a:ln>
                <a:solidFill>
                  <a:schemeClr val="tx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9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17B0ED-5895-4EE6-B2EB-58A2DC67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55" t="20146" r="8028"/>
          <a:stretch>
            <a:fillRect/>
          </a:stretch>
        </p:blipFill>
        <p:spPr>
          <a:xfrm>
            <a:off x="5704115" y="1"/>
            <a:ext cx="4201886" cy="6857999"/>
          </a:xfrm>
          <a:custGeom>
            <a:avLst/>
            <a:gdLst>
              <a:gd name="connsiteX0" fmla="*/ 0 w 4201886"/>
              <a:gd name="connsiteY0" fmla="*/ 0 h 6857999"/>
              <a:gd name="connsiteX1" fmla="*/ 4201886 w 4201886"/>
              <a:gd name="connsiteY1" fmla="*/ 0 h 6857999"/>
              <a:gd name="connsiteX2" fmla="*/ 4201886 w 4201886"/>
              <a:gd name="connsiteY2" fmla="*/ 6857999 h 6857999"/>
              <a:gd name="connsiteX3" fmla="*/ 0 w 420188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1886" h="6857999">
                <a:moveTo>
                  <a:pt x="0" y="0"/>
                </a:moveTo>
                <a:lnTo>
                  <a:pt x="4201886" y="0"/>
                </a:lnTo>
                <a:lnTo>
                  <a:pt x="4201886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97CC5-977E-423F-A8D2-5E667666753F}"/>
              </a:ext>
            </a:extLst>
          </p:cNvPr>
          <p:cNvSpPr/>
          <p:nvPr/>
        </p:nvSpPr>
        <p:spPr>
          <a:xfrm>
            <a:off x="5704115" y="0"/>
            <a:ext cx="4201886" cy="6857999"/>
          </a:xfrm>
          <a:prstGeom prst="rect">
            <a:avLst/>
          </a:prstGeom>
          <a:solidFill>
            <a:srgbClr val="44546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817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FDDAD2-10B0-49D4-B427-80FCF73A524C}"/>
              </a:ext>
            </a:extLst>
          </p:cNvPr>
          <p:cNvSpPr txBox="1"/>
          <p:nvPr/>
        </p:nvSpPr>
        <p:spPr>
          <a:xfrm>
            <a:off x="771897" y="800751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팀 목표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83EBF4-5C8F-45FD-ACC4-2199013D198A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FD4564-5074-48CA-82BF-EDE84D810B53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310E48-7ED4-4702-B989-C7BE741BAF13}"/>
              </a:ext>
            </a:extLst>
          </p:cNvPr>
          <p:cNvSpPr txBox="1"/>
          <p:nvPr/>
        </p:nvSpPr>
        <p:spPr>
          <a:xfrm>
            <a:off x="771897" y="391827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팀</a:t>
            </a:r>
            <a:r>
              <a:rPr lang="en-US" altLang="ko-KR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개인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401A7-D605-42F3-A559-782D3ECBB16F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9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5F74B8-A111-4851-8BAB-B80CFF2B5B2B}"/>
              </a:ext>
            </a:extLst>
          </p:cNvPr>
          <p:cNvGrpSpPr/>
          <p:nvPr/>
        </p:nvGrpSpPr>
        <p:grpSpPr>
          <a:xfrm>
            <a:off x="1056378" y="2168666"/>
            <a:ext cx="7793245" cy="3054235"/>
            <a:chOff x="1056378" y="1599866"/>
            <a:chExt cx="7793245" cy="305423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088BB78-2329-4A0C-A599-7F33130AAC76}"/>
                </a:ext>
              </a:extLst>
            </p:cNvPr>
            <p:cNvSpPr/>
            <p:nvPr/>
          </p:nvSpPr>
          <p:spPr>
            <a:xfrm>
              <a:off x="1613785" y="1599866"/>
              <a:ext cx="7235838" cy="1319867"/>
            </a:xfrm>
            <a:prstGeom prst="roundRect">
              <a:avLst>
                <a:gd name="adj" fmla="val 130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988E97E-2676-48FA-977D-571796EAFB1C}"/>
                </a:ext>
              </a:extLst>
            </p:cNvPr>
            <p:cNvSpPr/>
            <p:nvPr/>
          </p:nvSpPr>
          <p:spPr>
            <a:xfrm>
              <a:off x="1056378" y="1600221"/>
              <a:ext cx="1319872" cy="13198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3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endParaRPr lang="ko-KR" altLang="en-US" sz="3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9E0870-DFC4-4624-831E-8ED83F123930}"/>
                </a:ext>
              </a:extLst>
            </p:cNvPr>
            <p:cNvSpPr txBox="1"/>
            <p:nvPr/>
          </p:nvSpPr>
          <p:spPr>
            <a:xfrm>
              <a:off x="2685586" y="1936633"/>
              <a:ext cx="58547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주 목적인 예약 시스템을 완벽하게 구현하고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초기 의견에 포함된 부가 기능까지 도전하고 싶습니다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15B136-34A0-4AF1-8A5A-766EA08CE14B}"/>
                </a:ext>
              </a:extLst>
            </p:cNvPr>
            <p:cNvSpPr/>
            <p:nvPr/>
          </p:nvSpPr>
          <p:spPr>
            <a:xfrm>
              <a:off x="1613785" y="3333876"/>
              <a:ext cx="7235838" cy="1319867"/>
            </a:xfrm>
            <a:prstGeom prst="roundRect">
              <a:avLst>
                <a:gd name="adj" fmla="val 130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1F6D77F-422C-4E42-81E0-1E6D5D2B08A0}"/>
                </a:ext>
              </a:extLst>
            </p:cNvPr>
            <p:cNvSpPr/>
            <p:nvPr/>
          </p:nvSpPr>
          <p:spPr>
            <a:xfrm>
              <a:off x="1056378" y="3334231"/>
              <a:ext cx="1319872" cy="13198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3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endParaRPr lang="ko-KR" altLang="en-US" sz="3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EFC9CC-4117-4604-B7D6-ED96193ED6E0}"/>
                </a:ext>
              </a:extLst>
            </p:cNvPr>
            <p:cNvSpPr txBox="1"/>
            <p:nvPr/>
          </p:nvSpPr>
          <p:spPr>
            <a:xfrm>
              <a:off x="2685586" y="3886619"/>
              <a:ext cx="58547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SW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융합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해커톤에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참여해 입상하고 싶습니다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5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FDDAD2-10B0-49D4-B427-80FCF73A524C}"/>
              </a:ext>
            </a:extLst>
          </p:cNvPr>
          <p:cNvSpPr txBox="1"/>
          <p:nvPr/>
        </p:nvSpPr>
        <p:spPr>
          <a:xfrm>
            <a:off x="771897" y="800751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개인 목표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283EBF4-5C8F-45FD-ACC4-2199013D198A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FD4564-5074-48CA-82BF-EDE84D810B53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4D4A91-B3F7-4232-9639-75B7D45239B3}"/>
              </a:ext>
            </a:extLst>
          </p:cNvPr>
          <p:cNvSpPr txBox="1"/>
          <p:nvPr/>
        </p:nvSpPr>
        <p:spPr>
          <a:xfrm>
            <a:off x="771897" y="391827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팀</a:t>
            </a:r>
            <a:r>
              <a:rPr lang="en-US" altLang="ko-KR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개인 목표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82A0CD7-84E5-458F-9F9E-91F2DB739594}"/>
              </a:ext>
            </a:extLst>
          </p:cNvPr>
          <p:cNvSpPr/>
          <p:nvPr/>
        </p:nvSpPr>
        <p:spPr>
          <a:xfrm>
            <a:off x="1854200" y="1517452"/>
            <a:ext cx="7151735" cy="1124498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9D1D6BC-2021-411A-B04D-A6C2DF063E37}"/>
              </a:ext>
            </a:extLst>
          </p:cNvPr>
          <p:cNvSpPr/>
          <p:nvPr/>
        </p:nvSpPr>
        <p:spPr>
          <a:xfrm>
            <a:off x="1291952" y="1517453"/>
            <a:ext cx="1124498" cy="11244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신동준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0A4159-55F1-43CC-8A43-303DE8B706AD}"/>
              </a:ext>
            </a:extLst>
          </p:cNvPr>
          <p:cNvSpPr txBox="1"/>
          <p:nvPr/>
        </p:nvSpPr>
        <p:spPr>
          <a:xfrm>
            <a:off x="2644411" y="1664203"/>
            <a:ext cx="591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하드웨어와 소프트웨어에 대한 이해도를 높이고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관련 기업과 협업하며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경험을 쌓아 성장하고 싶습니다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실생활에서도 유용하게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쓰일 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있도록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완성도 있게 마무리하고 싶습니다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7AEB5BB-8C87-479D-98D5-02091295961B}"/>
              </a:ext>
            </a:extLst>
          </p:cNvPr>
          <p:cNvSpPr/>
          <p:nvPr/>
        </p:nvSpPr>
        <p:spPr>
          <a:xfrm>
            <a:off x="1854200" y="2740939"/>
            <a:ext cx="7151735" cy="1124498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53DE87D-F4DA-4CE3-BCBC-893336D19AF3}"/>
              </a:ext>
            </a:extLst>
          </p:cNvPr>
          <p:cNvSpPr/>
          <p:nvPr/>
        </p:nvSpPr>
        <p:spPr>
          <a:xfrm>
            <a:off x="1291952" y="2740940"/>
            <a:ext cx="1124498" cy="11244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김리아</a:t>
            </a:r>
            <a:endParaRPr lang="ko-KR" altLang="en-US" sz="16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56EF1-97AA-49BB-901E-7908A8DDE8C9}"/>
              </a:ext>
            </a:extLst>
          </p:cNvPr>
          <p:cNvSpPr txBox="1"/>
          <p:nvPr/>
        </p:nvSpPr>
        <p:spPr>
          <a:xfrm>
            <a:off x="2644411" y="3010801"/>
            <a:ext cx="591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기업 과제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IoT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서비스 개발을 통해 맡은 임무에 대한 능력 향상시키고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팀원들과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협업하여 프로젝트를 잘 마무리하고 싶습니다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23A3FDD-DF66-46C9-96E9-2BAED6ED3A73}"/>
              </a:ext>
            </a:extLst>
          </p:cNvPr>
          <p:cNvSpPr/>
          <p:nvPr/>
        </p:nvSpPr>
        <p:spPr>
          <a:xfrm>
            <a:off x="1854200" y="3964426"/>
            <a:ext cx="7151735" cy="1124498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2389C5B-E9AD-4C71-A477-BFA795835FF3}"/>
              </a:ext>
            </a:extLst>
          </p:cNvPr>
          <p:cNvSpPr/>
          <p:nvPr/>
        </p:nvSpPr>
        <p:spPr>
          <a:xfrm>
            <a:off x="1291952" y="3964427"/>
            <a:ext cx="1124498" cy="11244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이가은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7EF5D-9353-4FA6-8BFA-B66B8C0F5035}"/>
              </a:ext>
            </a:extLst>
          </p:cNvPr>
          <p:cNvSpPr txBox="1"/>
          <p:nvPr/>
        </p:nvSpPr>
        <p:spPr>
          <a:xfrm>
            <a:off x="2644411" y="4111177"/>
            <a:ext cx="591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H/W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S/W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함께 사용하는 프로젝트를 진행하며 여러 상황에 대응하는 능력을 키우고 싶습니다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또한 팀원들과 소통하여 협동심을 배우며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실무에서 사용할 수 있는 시스템을 구축하고 싶습니다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B644AC-6867-4EA7-9F3F-95C741B3E349}"/>
              </a:ext>
            </a:extLst>
          </p:cNvPr>
          <p:cNvSpPr/>
          <p:nvPr/>
        </p:nvSpPr>
        <p:spPr>
          <a:xfrm>
            <a:off x="1854200" y="5187912"/>
            <a:ext cx="7151735" cy="1124498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FD51AFB-0C4C-464A-B2D3-89616DE5C0B1}"/>
              </a:ext>
            </a:extLst>
          </p:cNvPr>
          <p:cNvSpPr/>
          <p:nvPr/>
        </p:nvSpPr>
        <p:spPr>
          <a:xfrm>
            <a:off x="1291952" y="5187913"/>
            <a:ext cx="1124498" cy="11244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이정규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3CBC81-D8C1-4D5A-B5D3-B28B7229E580}"/>
              </a:ext>
            </a:extLst>
          </p:cNvPr>
          <p:cNvSpPr txBox="1"/>
          <p:nvPr/>
        </p:nvSpPr>
        <p:spPr>
          <a:xfrm>
            <a:off x="2644411" y="5457774"/>
            <a:ext cx="591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학부에서 배운 전공 지식을 바탕으로 프로젝트를 수행하고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이러한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경험을 토대로 실무에서도 적용할 수 있는 능력을 함양하고 싶습니다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53FD4-8688-45E3-8C0B-2CC6236CD85A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9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62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3A4BBE6-B1BD-4143-BD98-139BF1D63EF5}"/>
              </a:ext>
            </a:extLst>
          </p:cNvPr>
          <p:cNvSpPr/>
          <p:nvPr/>
        </p:nvSpPr>
        <p:spPr>
          <a:xfrm>
            <a:off x="1378857" y="2355026"/>
            <a:ext cx="7148286" cy="2147948"/>
          </a:xfrm>
          <a:prstGeom prst="bracketPair">
            <a:avLst>
              <a:gd name="adj" fmla="val 10867"/>
            </a:avLst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5BCD7-42C8-4CCF-84D7-194FB4DD99DC}"/>
              </a:ext>
            </a:extLst>
          </p:cNvPr>
          <p:cNvSpPr txBox="1"/>
          <p:nvPr/>
        </p:nvSpPr>
        <p:spPr>
          <a:xfrm>
            <a:off x="2271761" y="2885197"/>
            <a:ext cx="49481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Thank You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28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58145F9-05A2-452D-A272-A78E3506680F}"/>
              </a:ext>
            </a:extLst>
          </p:cNvPr>
          <p:cNvSpPr txBox="1"/>
          <p:nvPr/>
        </p:nvSpPr>
        <p:spPr>
          <a:xfrm>
            <a:off x="771897" y="391827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동기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425244-3BC4-4D51-927F-EAAF03B52960}"/>
              </a:ext>
            </a:extLst>
          </p:cNvPr>
          <p:cNvSpPr txBox="1"/>
          <p:nvPr/>
        </p:nvSpPr>
        <p:spPr>
          <a:xfrm>
            <a:off x="771897" y="800751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 동기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9209F2-147F-489B-9CE0-602B7C85D804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DEF260-08B9-4DD9-890A-C516CD122259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F76FC0-9B3A-4416-A5D9-9422F61DEB82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9580F9C-EE46-44E8-B2BA-12F279AA0DA8}"/>
              </a:ext>
            </a:extLst>
          </p:cNvPr>
          <p:cNvGrpSpPr/>
          <p:nvPr/>
        </p:nvGrpSpPr>
        <p:grpSpPr>
          <a:xfrm>
            <a:off x="742901" y="1975143"/>
            <a:ext cx="8420198" cy="3575078"/>
            <a:chOff x="667301" y="1975143"/>
            <a:chExt cx="8420198" cy="3575078"/>
          </a:xfrm>
        </p:grpSpPr>
        <p:pic>
          <p:nvPicPr>
            <p:cNvPr id="12" name="그림 11" descr="텍스트, 선반, 책, 실내이(가) 표시된 사진&#10;&#10;자동 생성된 설명">
              <a:extLst>
                <a:ext uri="{FF2B5EF4-FFF2-40B4-BE49-F238E27FC236}">
                  <a16:creationId xmlns:a16="http://schemas.microsoft.com/office/drawing/2014/main" id="{6181E420-38A4-44E0-944F-2F876009C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157"/>
            <a:stretch/>
          </p:blipFill>
          <p:spPr>
            <a:xfrm>
              <a:off x="667301" y="1975143"/>
              <a:ext cx="2997016" cy="3575078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8F68EFB-37D8-4AC3-B7C7-C6911836F32B}"/>
                </a:ext>
              </a:extLst>
            </p:cNvPr>
            <p:cNvGrpSpPr/>
            <p:nvPr/>
          </p:nvGrpSpPr>
          <p:grpSpPr>
            <a:xfrm>
              <a:off x="4156405" y="2016175"/>
              <a:ext cx="4931094" cy="3392212"/>
              <a:chOff x="4604072" y="1888795"/>
              <a:chExt cx="4931094" cy="339221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069E8C6-94D8-4BA2-8901-BF526F37E626}"/>
                  </a:ext>
                </a:extLst>
              </p:cNvPr>
              <p:cNvGrpSpPr/>
              <p:nvPr/>
            </p:nvGrpSpPr>
            <p:grpSpPr>
              <a:xfrm>
                <a:off x="4604072" y="3936491"/>
                <a:ext cx="4367614" cy="1344516"/>
                <a:chOff x="4604072" y="3936491"/>
                <a:chExt cx="4367614" cy="134451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0BEDA22-DC80-4BB7-B475-207D022CE6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4072" y="4073201"/>
                  <a:ext cx="1207806" cy="1207806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4734BE3-051C-4C76-8960-4F78DCD22E7C}"/>
                    </a:ext>
                  </a:extLst>
                </p:cNvPr>
                <p:cNvSpPr txBox="1"/>
                <p:nvPr/>
              </p:nvSpPr>
              <p:spPr>
                <a:xfrm>
                  <a:off x="5811878" y="3936491"/>
                  <a:ext cx="2028424" cy="557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2200" b="1" dirty="0">
                      <a:solidFill>
                        <a:schemeClr val="accent4">
                          <a:lumMod val="7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 </a:t>
                  </a:r>
                  <a:r>
                    <a:rPr lang="ko-KR" altLang="en-US" sz="2200" b="1" dirty="0">
                      <a:solidFill>
                        <a:schemeClr val="accent2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종이 좌석표</a:t>
                  </a:r>
                  <a:endParaRPr lang="en-US" altLang="ko-KR" sz="2200" b="1" dirty="0">
                    <a:solidFill>
                      <a:schemeClr val="accent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DD91DCF-11C2-4223-84E0-9710359A4652}"/>
                    </a:ext>
                  </a:extLst>
                </p:cNvPr>
                <p:cNvSpPr txBox="1"/>
                <p:nvPr/>
              </p:nvSpPr>
              <p:spPr>
                <a:xfrm>
                  <a:off x="5991094" y="4480788"/>
                  <a:ext cx="2980592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· </a:t>
                  </a:r>
                  <a:r>
                    <a:rPr lang="ko-KR" altLang="en-US" sz="1600" dirty="0"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분실 위험</a:t>
                  </a:r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및 타인 사용 우려</a:t>
                  </a:r>
                  <a:endPara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· </a:t>
                  </a:r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종이 낭비로 인한 </a:t>
                  </a:r>
                  <a:r>
                    <a:rPr lang="ko-KR" altLang="en-US" sz="1600" dirty="0"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환경 오염</a:t>
                  </a:r>
                  <a:endPara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C321688-4EE8-4A24-8610-66A041DF721E}"/>
                  </a:ext>
                </a:extLst>
              </p:cNvPr>
              <p:cNvGrpSpPr/>
              <p:nvPr/>
            </p:nvGrpSpPr>
            <p:grpSpPr>
              <a:xfrm>
                <a:off x="4667975" y="1888795"/>
                <a:ext cx="4867191" cy="1344516"/>
                <a:chOff x="4667975" y="1888795"/>
                <a:chExt cx="4867191" cy="1344516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A0E4CD7A-813F-46C3-8F51-C600AA0FCF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7975" y="2153311"/>
                  <a:ext cx="1080000" cy="1080000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553C01A-5273-413F-9C10-AA8832CF3F56}"/>
                    </a:ext>
                  </a:extLst>
                </p:cNvPr>
                <p:cNvSpPr txBox="1"/>
                <p:nvPr/>
              </p:nvSpPr>
              <p:spPr>
                <a:xfrm>
                  <a:off x="5811878" y="1888795"/>
                  <a:ext cx="2028424" cy="557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2200" b="1" dirty="0">
                      <a:solidFill>
                        <a:schemeClr val="accent4">
                          <a:lumMod val="7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 </a:t>
                  </a:r>
                  <a:r>
                    <a:rPr lang="ko-KR" altLang="en-US" sz="2200" b="1" dirty="0">
                      <a:solidFill>
                        <a:schemeClr val="accent2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대기 줄</a:t>
                  </a:r>
                  <a:endParaRPr lang="en-US" altLang="ko-KR" sz="2200" b="1" dirty="0">
                    <a:solidFill>
                      <a:schemeClr val="accent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192A2CA-6011-4B7B-B920-85AD57A4780A}"/>
                    </a:ext>
                  </a:extLst>
                </p:cNvPr>
                <p:cNvSpPr txBox="1"/>
                <p:nvPr/>
              </p:nvSpPr>
              <p:spPr>
                <a:xfrm>
                  <a:off x="5991094" y="2433092"/>
                  <a:ext cx="3544072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· </a:t>
                  </a:r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장시간 방치된 좌석으로 인한 </a:t>
                  </a:r>
                  <a:r>
                    <a:rPr lang="ko-KR" altLang="en-US" sz="1600" dirty="0"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긴 대기 줄</a:t>
                  </a:r>
                  <a:endPara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· </a:t>
                  </a:r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비효율적인 시스템</a:t>
                  </a:r>
                  <a:endPara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</p:grp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E0B2B72-1672-46F2-8864-3EC214C97611}"/>
                </a:ext>
              </a:extLst>
            </p:cNvPr>
            <p:cNvSpPr/>
            <p:nvPr/>
          </p:nvSpPr>
          <p:spPr>
            <a:xfrm>
              <a:off x="3314089" y="3497310"/>
              <a:ext cx="979116" cy="525600"/>
            </a:xfrm>
            <a:prstGeom prst="rightArrow">
              <a:avLst>
                <a:gd name="adj1" fmla="val 50000"/>
                <a:gd name="adj2" fmla="val 7328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62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3A4BBE6-B1BD-4143-BD98-139BF1D63EF5}"/>
              </a:ext>
            </a:extLst>
          </p:cNvPr>
          <p:cNvSpPr/>
          <p:nvPr/>
        </p:nvSpPr>
        <p:spPr>
          <a:xfrm>
            <a:off x="1378857" y="2355026"/>
            <a:ext cx="7148286" cy="2147948"/>
          </a:xfrm>
          <a:prstGeom prst="bracketPair">
            <a:avLst>
              <a:gd name="adj" fmla="val 10867"/>
            </a:avLst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DDFA7A-C076-4BC3-9EFB-8A97276C394C}"/>
              </a:ext>
            </a:extLst>
          </p:cNvPr>
          <p:cNvGrpSpPr/>
          <p:nvPr/>
        </p:nvGrpSpPr>
        <p:grpSpPr>
          <a:xfrm>
            <a:off x="2807224" y="2691381"/>
            <a:ext cx="4291559" cy="1432039"/>
            <a:chOff x="2807224" y="2679069"/>
            <a:chExt cx="4291559" cy="14320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65BCD7-42C8-4CCF-84D7-194FB4DD99DC}"/>
                </a:ext>
              </a:extLst>
            </p:cNvPr>
            <p:cNvSpPr txBox="1"/>
            <p:nvPr/>
          </p:nvSpPr>
          <p:spPr>
            <a:xfrm>
              <a:off x="2807224" y="2679069"/>
              <a:ext cx="42915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실시간 좌석 정보 업데이트를 통해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정확한 정보를 제공하는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7B76E8-CF55-4A8E-B67B-7484FF333B83}"/>
                </a:ext>
              </a:extLst>
            </p:cNvPr>
            <p:cNvSpPr txBox="1"/>
            <p:nvPr/>
          </p:nvSpPr>
          <p:spPr>
            <a:xfrm>
              <a:off x="2807820" y="3557110"/>
              <a:ext cx="4290366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anchor="b">
              <a:spAutoFit/>
            </a:bodyPr>
            <a:lstStyle/>
            <a:p>
              <a:pPr algn="ctr"/>
              <a:r>
                <a:rPr lang="ko-KR" altLang="en-US" sz="30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도서관 좌석 예약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67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E10332C-104E-41DB-A981-7C2A4875F23C}"/>
              </a:ext>
            </a:extLst>
          </p:cNvPr>
          <p:cNvSpPr txBox="1"/>
          <p:nvPr/>
        </p:nvSpPr>
        <p:spPr>
          <a:xfrm>
            <a:off x="771897" y="80075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주요기능 및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64E69-7811-4C1F-B2B0-502DB4D40115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A16226E-5EED-45CE-ADF5-625B8A29BE6E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54B6AE-1BFA-4482-88DA-EDCF56E72996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E389A6-7F4B-4157-B238-039F0F17C468}"/>
              </a:ext>
            </a:extLst>
          </p:cNvPr>
          <p:cNvSpPr txBox="1"/>
          <p:nvPr/>
        </p:nvSpPr>
        <p:spPr>
          <a:xfrm>
            <a:off x="771897" y="3918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536C786-0D22-4355-BDFA-B3DD198EF390}"/>
              </a:ext>
            </a:extLst>
          </p:cNvPr>
          <p:cNvSpPr/>
          <p:nvPr/>
        </p:nvSpPr>
        <p:spPr>
          <a:xfrm>
            <a:off x="699277" y="1924870"/>
            <a:ext cx="3277742" cy="1807362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E38B013-9325-4641-823D-A402947689B8}"/>
              </a:ext>
            </a:extLst>
          </p:cNvPr>
          <p:cNvSpPr/>
          <p:nvPr/>
        </p:nvSpPr>
        <p:spPr>
          <a:xfrm>
            <a:off x="3276277" y="2127809"/>
            <a:ext cx="1401484" cy="14014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97B3A5-2A0C-4BC9-9CD1-5CC9C5231E28}"/>
              </a:ext>
            </a:extLst>
          </p:cNvPr>
          <p:cNvSpPr/>
          <p:nvPr/>
        </p:nvSpPr>
        <p:spPr>
          <a:xfrm>
            <a:off x="699277" y="4017473"/>
            <a:ext cx="3277742" cy="1807362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93801A-43F4-492C-A050-92490A0FD3A9}"/>
              </a:ext>
            </a:extLst>
          </p:cNvPr>
          <p:cNvSpPr/>
          <p:nvPr/>
        </p:nvSpPr>
        <p:spPr>
          <a:xfrm>
            <a:off x="3276277" y="4220412"/>
            <a:ext cx="1401484" cy="140148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FE33149-0040-4D48-8E14-CF07366FE5E5}"/>
              </a:ext>
            </a:extLst>
          </p:cNvPr>
          <p:cNvSpPr/>
          <p:nvPr/>
        </p:nvSpPr>
        <p:spPr>
          <a:xfrm>
            <a:off x="5928981" y="1924870"/>
            <a:ext cx="3277742" cy="1807362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D0FE970-C839-4206-9191-EB388DCAD8FD}"/>
              </a:ext>
            </a:extLst>
          </p:cNvPr>
          <p:cNvSpPr/>
          <p:nvPr/>
        </p:nvSpPr>
        <p:spPr>
          <a:xfrm>
            <a:off x="5228239" y="2127809"/>
            <a:ext cx="1401484" cy="140148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257CCC-9321-4AAE-A89B-C6CF8408989D}"/>
              </a:ext>
            </a:extLst>
          </p:cNvPr>
          <p:cNvSpPr/>
          <p:nvPr/>
        </p:nvSpPr>
        <p:spPr>
          <a:xfrm>
            <a:off x="5928981" y="4017473"/>
            <a:ext cx="3277742" cy="1807362"/>
          </a:xfrm>
          <a:prstGeom prst="roundRect">
            <a:avLst>
              <a:gd name="adj" fmla="val 130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6DF1709-6689-49FF-8906-DD76305E644F}"/>
              </a:ext>
            </a:extLst>
          </p:cNvPr>
          <p:cNvSpPr/>
          <p:nvPr/>
        </p:nvSpPr>
        <p:spPr>
          <a:xfrm>
            <a:off x="5228239" y="4220412"/>
            <a:ext cx="1401484" cy="14014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220CD7-BFEE-4769-AF49-4D6BE89F76EE}"/>
              </a:ext>
            </a:extLst>
          </p:cNvPr>
          <p:cNvSpPr txBox="1"/>
          <p:nvPr/>
        </p:nvSpPr>
        <p:spPr>
          <a:xfrm>
            <a:off x="1013194" y="2250325"/>
            <a:ext cx="22192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방치된 좌석 관리</a:t>
            </a:r>
            <a:endParaRPr lang="en-US" altLang="ko-KR" sz="2200" b="1" dirty="0">
              <a:solidFill>
                <a:schemeClr val="accent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177C9A-4210-4D4F-BA11-9DB5E53764A9}"/>
              </a:ext>
            </a:extLst>
          </p:cNvPr>
          <p:cNvSpPr txBox="1"/>
          <p:nvPr/>
        </p:nvSpPr>
        <p:spPr>
          <a:xfrm>
            <a:off x="1013194" y="2760446"/>
            <a:ext cx="221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장시간 이용하지 않는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좌석 자동 퇴실 처리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58B88D5-7B7E-4B4D-AD8F-06C4FB755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9000"/>
                    </a14:imgEffect>
                    <a14:imgEffect>
                      <a14:saturation sat="20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00" y="2318431"/>
            <a:ext cx="1020238" cy="10202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5F6A8E3-F1FC-4CCA-9042-4403A716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69" y="2426638"/>
            <a:ext cx="803824" cy="8038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7FBA56D-D5C6-4FBE-AB31-8D9E69D5E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11" y="4503783"/>
            <a:ext cx="834740" cy="8347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8FF5E2A-5620-467D-9012-EE435D36A6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07" y="4519241"/>
            <a:ext cx="803824" cy="80382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10C39B9-2355-4C20-A121-E3F941251560}"/>
              </a:ext>
            </a:extLst>
          </p:cNvPr>
          <p:cNvSpPr txBox="1"/>
          <p:nvPr/>
        </p:nvSpPr>
        <p:spPr>
          <a:xfrm>
            <a:off x="6575619" y="2250325"/>
            <a:ext cx="2449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accent3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이동시간 단축</a:t>
            </a:r>
            <a:endParaRPr lang="en-US" altLang="ko-KR" sz="2200" b="1" dirty="0">
              <a:solidFill>
                <a:schemeClr val="accent3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02AC5E-8879-4383-BAE0-3675C86852C4}"/>
              </a:ext>
            </a:extLst>
          </p:cNvPr>
          <p:cNvSpPr txBox="1"/>
          <p:nvPr/>
        </p:nvSpPr>
        <p:spPr>
          <a:xfrm>
            <a:off x="6690887" y="2760446"/>
            <a:ext cx="221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좌석에서 휴대폰으로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이용 시간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연장 가능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C27FEF-0371-4167-A5DD-E03615507031}"/>
              </a:ext>
            </a:extLst>
          </p:cNvPr>
          <p:cNvSpPr txBox="1"/>
          <p:nvPr/>
        </p:nvSpPr>
        <p:spPr>
          <a:xfrm>
            <a:off x="1013193" y="4342928"/>
            <a:ext cx="22192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accent3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직관적인 </a:t>
            </a:r>
            <a:r>
              <a:rPr lang="en-US" altLang="ko-KR" sz="2200" b="1" dirty="0">
                <a:solidFill>
                  <a:schemeClr val="accent3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UI/UX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9A4CB5-737C-494C-9E64-8BAF2FE475EF}"/>
              </a:ext>
            </a:extLst>
          </p:cNvPr>
          <p:cNvSpPr txBox="1"/>
          <p:nvPr/>
        </p:nvSpPr>
        <p:spPr>
          <a:xfrm>
            <a:off x="866202" y="4853049"/>
            <a:ext cx="2513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모든 연령대가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사용하기 편리한 디자인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44E10-BEF0-4B4E-833E-5266D66944E1}"/>
              </a:ext>
            </a:extLst>
          </p:cNvPr>
          <p:cNvSpPr txBox="1"/>
          <p:nvPr/>
        </p:nvSpPr>
        <p:spPr>
          <a:xfrm>
            <a:off x="6575619" y="4342928"/>
            <a:ext cx="2449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보호</a:t>
            </a:r>
            <a:endParaRPr lang="en-US" altLang="ko-KR" sz="2200" b="1" dirty="0">
              <a:solidFill>
                <a:schemeClr val="accent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AAAD80-66BC-417D-A14C-E1ADC5ACC68C}"/>
              </a:ext>
            </a:extLst>
          </p:cNvPr>
          <p:cNvSpPr txBox="1"/>
          <p:nvPr/>
        </p:nvSpPr>
        <p:spPr>
          <a:xfrm>
            <a:off x="6759418" y="4853049"/>
            <a:ext cx="208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좌석표 미출력으로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종이 사용 절감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45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175116-AEC9-4F79-B0CE-CEFF76CCB3B0}"/>
              </a:ext>
            </a:extLst>
          </p:cNvPr>
          <p:cNvSpPr txBox="1"/>
          <p:nvPr/>
        </p:nvSpPr>
        <p:spPr>
          <a:xfrm>
            <a:off x="771897" y="391827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9EC76-0B52-42AA-8414-F340D015D6F3}"/>
              </a:ext>
            </a:extLst>
          </p:cNvPr>
          <p:cNvSpPr txBox="1"/>
          <p:nvPr/>
        </p:nvSpPr>
        <p:spPr>
          <a:xfrm>
            <a:off x="771897" y="80075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 구성도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8C37-2035-4ADD-9396-3F7A73F4C0C9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2FB201-8627-425B-8F51-C55659876168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12D6CAD-A3FD-4997-B025-84F0D70AE510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67E36A-3911-4BA1-8611-C807CDC87B1D}"/>
              </a:ext>
            </a:extLst>
          </p:cNvPr>
          <p:cNvGrpSpPr/>
          <p:nvPr/>
        </p:nvGrpSpPr>
        <p:grpSpPr>
          <a:xfrm>
            <a:off x="1071601" y="1786530"/>
            <a:ext cx="7762800" cy="4146270"/>
            <a:chOff x="948064" y="1869985"/>
            <a:chExt cx="8067033" cy="43087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3B722E-FCDC-4218-A8CF-B881C38B6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5097" y="1869985"/>
              <a:ext cx="1440000" cy="144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B91A2BF-6AD5-4897-96F0-A028D8107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135" y="1959985"/>
              <a:ext cx="1260000" cy="126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427D6D-4DBC-4C7F-98D3-5EF1024D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64" y="3095979"/>
              <a:ext cx="1440000" cy="1440000"/>
            </a:xfrm>
            <a:prstGeom prst="rect">
              <a:avLst/>
            </a:prstGeom>
          </p:spPr>
        </p:pic>
        <p:pic>
          <p:nvPicPr>
            <p:cNvPr id="16" name="그림 15" descr="텍스트, 점수판이(가) 표시된 사진&#10;&#10;자동 생성된 설명">
              <a:extLst>
                <a:ext uri="{FF2B5EF4-FFF2-40B4-BE49-F238E27FC236}">
                  <a16:creationId xmlns:a16="http://schemas.microsoft.com/office/drawing/2014/main" id="{B5529A4A-41BB-484E-9330-B733A960F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247" y="3095979"/>
              <a:ext cx="1440000" cy="144000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4DF1707-E280-4258-844B-147A8BFB15F6}"/>
                </a:ext>
              </a:extLst>
            </p:cNvPr>
            <p:cNvGrpSpPr/>
            <p:nvPr/>
          </p:nvGrpSpPr>
          <p:grpSpPr>
            <a:xfrm>
              <a:off x="5457606" y="4419758"/>
              <a:ext cx="2734640" cy="1394221"/>
              <a:chOff x="5457606" y="4419758"/>
              <a:chExt cx="2734640" cy="139422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33D8950-F268-4754-AB81-DC93CA7AD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7606" y="4419758"/>
                <a:ext cx="1368000" cy="1368000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5717258-2CB9-42C1-B387-740A93066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4246" y="4445979"/>
                <a:ext cx="1368000" cy="1368000"/>
              </a:xfrm>
              <a:prstGeom prst="rect">
                <a:avLst/>
              </a:prstGeom>
            </p:spPr>
          </p:pic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D0FCD66-8074-474E-9D25-E91290DC5DF8}"/>
                </a:ext>
              </a:extLst>
            </p:cNvPr>
            <p:cNvCxnSpPr>
              <a:stCxn id="14" idx="3"/>
              <a:endCxn id="16" idx="1"/>
            </p:cNvCxnSpPr>
            <p:nvPr/>
          </p:nvCxnSpPr>
          <p:spPr>
            <a:xfrm>
              <a:off x="2388064" y="3815979"/>
              <a:ext cx="5541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A182831-3E64-4115-A7D6-4E3E11165801}"/>
                </a:ext>
              </a:extLst>
            </p:cNvPr>
            <p:cNvCxnSpPr>
              <a:stCxn id="16" idx="3"/>
              <a:endCxn id="12" idx="1"/>
            </p:cNvCxnSpPr>
            <p:nvPr/>
          </p:nvCxnSpPr>
          <p:spPr>
            <a:xfrm flipV="1">
              <a:off x="4382247" y="2589985"/>
              <a:ext cx="1085888" cy="1225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059D655-0F4E-4721-9AD6-CF9374B973AB}"/>
                </a:ext>
              </a:extLst>
            </p:cNvPr>
            <p:cNvCxnSpPr>
              <a:stCxn id="16" idx="3"/>
              <a:endCxn id="3" idx="1"/>
            </p:cNvCxnSpPr>
            <p:nvPr/>
          </p:nvCxnSpPr>
          <p:spPr>
            <a:xfrm>
              <a:off x="4382247" y="3815979"/>
              <a:ext cx="1075359" cy="1287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C20D765-09C8-4D19-8445-6927AD09F86C}"/>
                </a:ext>
              </a:extLst>
            </p:cNvPr>
            <p:cNvCxnSpPr>
              <a:stCxn id="12" idx="3"/>
              <a:endCxn id="10" idx="1"/>
            </p:cNvCxnSpPr>
            <p:nvPr/>
          </p:nvCxnSpPr>
          <p:spPr>
            <a:xfrm>
              <a:off x="6728135" y="2589985"/>
              <a:ext cx="8469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D44298-67A0-44A5-8DC0-25DD1F5A3246}"/>
                </a:ext>
              </a:extLst>
            </p:cNvPr>
            <p:cNvSpPr txBox="1"/>
            <p:nvPr/>
          </p:nvSpPr>
          <p:spPr>
            <a:xfrm>
              <a:off x="1037122" y="4796148"/>
              <a:ext cx="12618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데이터베이스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49AD66-A37E-49A6-A1FA-4ED3F1FBD05B}"/>
                </a:ext>
              </a:extLst>
            </p:cNvPr>
            <p:cNvSpPr txBox="1"/>
            <p:nvPr/>
          </p:nvSpPr>
          <p:spPr>
            <a:xfrm>
              <a:off x="3390378" y="4796148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서버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5589AA-644A-4982-B6D4-8975530C42E8}"/>
                </a:ext>
              </a:extLst>
            </p:cNvPr>
            <p:cNvSpPr txBox="1"/>
            <p:nvPr/>
          </p:nvSpPr>
          <p:spPr>
            <a:xfrm>
              <a:off x="5556961" y="3423600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게이트웨이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34DB69-31AA-463E-8E82-1FBD7C642ECF}"/>
                </a:ext>
              </a:extLst>
            </p:cNvPr>
            <p:cNvSpPr txBox="1"/>
            <p:nvPr/>
          </p:nvSpPr>
          <p:spPr>
            <a:xfrm>
              <a:off x="8021625" y="3407549"/>
              <a:ext cx="546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ESL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F7EC2E-1D4C-4794-A312-2768F7F5649D}"/>
                </a:ext>
              </a:extLst>
            </p:cNvPr>
            <p:cNvSpPr txBox="1"/>
            <p:nvPr/>
          </p:nvSpPr>
          <p:spPr>
            <a:xfrm>
              <a:off x="6587999" y="5840200"/>
              <a:ext cx="1127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APP/WEB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4BC62E-72F3-4E3D-BAF3-6B03A2068D15}"/>
                </a:ext>
              </a:extLst>
            </p:cNvPr>
            <p:cNvSpPr txBox="1"/>
            <p:nvPr/>
          </p:nvSpPr>
          <p:spPr>
            <a:xfrm>
              <a:off x="6754462" y="2169911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ZigBee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E2B4BA-B7F4-432E-B405-0BC2C6C263F5}"/>
                </a:ext>
              </a:extLst>
            </p:cNvPr>
            <p:cNvSpPr txBox="1"/>
            <p:nvPr/>
          </p:nvSpPr>
          <p:spPr>
            <a:xfrm>
              <a:off x="4566873" y="3071319"/>
              <a:ext cx="73911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MQTT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53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25E0F6-84E2-478D-A86D-61F9720B5469}"/>
              </a:ext>
            </a:extLst>
          </p:cNvPr>
          <p:cNvSpPr txBox="1"/>
          <p:nvPr/>
        </p:nvSpPr>
        <p:spPr>
          <a:xfrm>
            <a:off x="771897" y="39182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내용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3B83C-7485-4EB1-93FE-A324460780FC}"/>
              </a:ext>
            </a:extLst>
          </p:cNvPr>
          <p:cNvSpPr txBox="1"/>
          <p:nvPr/>
        </p:nvSpPr>
        <p:spPr>
          <a:xfrm>
            <a:off x="771897" y="80075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APP</a:t>
            </a:r>
            <a:endParaRPr lang="ko-KR" altLang="en-US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6F7B8-A421-40D6-87AB-2DC01894F31A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84817D-366D-44A1-A6C7-18316AEED285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2F997A-BDE6-48AF-9FA6-A94D9AAEC4B9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E1A0A5-C299-49E4-A4C8-373CBD1EB101}"/>
              </a:ext>
            </a:extLst>
          </p:cNvPr>
          <p:cNvGrpSpPr/>
          <p:nvPr/>
        </p:nvGrpSpPr>
        <p:grpSpPr>
          <a:xfrm>
            <a:off x="542394" y="1569307"/>
            <a:ext cx="8821212" cy="4853666"/>
            <a:chOff x="542394" y="1706876"/>
            <a:chExt cx="8821212" cy="48536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9ACE45-4516-411C-A2AE-0057B1800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7"/>
            <a:stretch/>
          </p:blipFill>
          <p:spPr>
            <a:xfrm>
              <a:off x="542394" y="2228030"/>
              <a:ext cx="1918989" cy="3358184"/>
            </a:xfrm>
            <a:prstGeom prst="rect">
              <a:avLst/>
            </a:prstGeom>
          </p:spPr>
        </p:pic>
        <p:pic>
          <p:nvPicPr>
            <p:cNvPr id="13" name="그림 12" descr="텍스트, 계산기, 전자기기이(가) 표시된 사진&#10;&#10;자동 생성된 설명">
              <a:extLst>
                <a:ext uri="{FF2B5EF4-FFF2-40B4-BE49-F238E27FC236}">
                  <a16:creationId xmlns:a16="http://schemas.microsoft.com/office/drawing/2014/main" id="{F055BBCE-0BBE-4A60-8DCE-87DF1C53C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6"/>
            <a:stretch/>
          </p:blipFill>
          <p:spPr>
            <a:xfrm>
              <a:off x="5228531" y="1711852"/>
              <a:ext cx="1918989" cy="3358220"/>
            </a:xfrm>
            <a:prstGeom prst="rect">
              <a:avLst/>
            </a:prstGeom>
          </p:spPr>
        </p:pic>
        <p:pic>
          <p:nvPicPr>
            <p:cNvPr id="15" name="그림 14" descr="텍스트, 계산기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8491B157-EBA0-44B0-860C-144FBCD43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6"/>
            <a:stretch/>
          </p:blipFill>
          <p:spPr>
            <a:xfrm>
              <a:off x="7444617" y="1711852"/>
              <a:ext cx="1918989" cy="3358220"/>
            </a:xfrm>
            <a:prstGeom prst="rect">
              <a:avLst/>
            </a:prstGeom>
          </p:spPr>
        </p:pic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67DA0A1-FDE3-4EE3-87A1-E4E6A20AEC33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61383" y="3907122"/>
              <a:ext cx="551063" cy="5633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2660AB9-4E00-451E-9149-97E1C7DB36DB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>
              <a:off x="7147521" y="3390962"/>
              <a:ext cx="297096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8C287-B3E9-4E6A-900D-9E444DD94D48}"/>
                </a:ext>
              </a:extLst>
            </p:cNvPr>
            <p:cNvSpPr txBox="1"/>
            <p:nvPr/>
          </p:nvSpPr>
          <p:spPr>
            <a:xfrm>
              <a:off x="3418699" y="1706876"/>
              <a:ext cx="1106480" cy="328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사용자 화면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4E9E77-4E77-405D-9C4D-22758E4C8952}"/>
                </a:ext>
              </a:extLst>
            </p:cNvPr>
            <p:cNvSpPr txBox="1"/>
            <p:nvPr/>
          </p:nvSpPr>
          <p:spPr>
            <a:xfrm>
              <a:off x="5519042" y="5152665"/>
              <a:ext cx="1337968" cy="328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좌석 선택 화면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129639-48A4-4CC2-A591-7D9096869C55}"/>
                </a:ext>
              </a:extLst>
            </p:cNvPr>
            <p:cNvSpPr txBox="1"/>
            <p:nvPr/>
          </p:nvSpPr>
          <p:spPr>
            <a:xfrm>
              <a:off x="7619385" y="5152665"/>
              <a:ext cx="1569456" cy="328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퇴실 및 시간 연장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0B0E03B-70AF-495F-8BA0-6155BE0083A2}"/>
                </a:ext>
              </a:extLst>
            </p:cNvPr>
            <p:cNvSpPr txBox="1"/>
            <p:nvPr/>
          </p:nvSpPr>
          <p:spPr>
            <a:xfrm>
              <a:off x="948648" y="5686165"/>
              <a:ext cx="1106480" cy="328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로그인 화면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E27F713-5AF9-4445-90E5-688023561C0C}"/>
                </a:ext>
              </a:extLst>
            </p:cNvPr>
            <p:cNvGrpSpPr/>
            <p:nvPr/>
          </p:nvGrpSpPr>
          <p:grpSpPr>
            <a:xfrm>
              <a:off x="3012446" y="2789173"/>
              <a:ext cx="1918989" cy="3771369"/>
              <a:chOff x="3012446" y="2669325"/>
              <a:chExt cx="1918989" cy="377136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E20CEDD-B502-4354-83BA-471CEAEED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13"/>
              <a:stretch/>
            </p:blipFill>
            <p:spPr>
              <a:xfrm>
                <a:off x="3012446" y="2669325"/>
                <a:ext cx="1918989" cy="3362591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702182B-D39E-474D-9003-1690B02C1173}"/>
                  </a:ext>
                </a:extLst>
              </p:cNvPr>
              <p:cNvSpPr txBox="1"/>
              <p:nvPr/>
            </p:nvSpPr>
            <p:spPr>
              <a:xfrm>
                <a:off x="3418699" y="6112572"/>
                <a:ext cx="1106480" cy="328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관리자 화면</a:t>
                </a:r>
              </a:p>
            </p:txBody>
          </p:sp>
        </p:grp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A3413466-FE32-41F5-B0C8-0F45F809798C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2461383" y="2103959"/>
              <a:ext cx="2686617" cy="1803163"/>
            </a:xfrm>
            <a:prstGeom prst="bentConnector3">
              <a:avLst>
                <a:gd name="adj1" fmla="val 10069"/>
              </a:avLst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92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25E0F6-84E2-478D-A86D-61F9720B5469}"/>
              </a:ext>
            </a:extLst>
          </p:cNvPr>
          <p:cNvSpPr txBox="1"/>
          <p:nvPr/>
        </p:nvSpPr>
        <p:spPr>
          <a:xfrm>
            <a:off x="771897" y="39182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내용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3B83C-7485-4EB1-93FE-A324460780FC}"/>
              </a:ext>
            </a:extLst>
          </p:cNvPr>
          <p:cNvSpPr txBox="1"/>
          <p:nvPr/>
        </p:nvSpPr>
        <p:spPr>
          <a:xfrm>
            <a:off x="771897" y="800751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ESL</a:t>
            </a:r>
            <a:endParaRPr lang="ko-KR" altLang="en-US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6F7B8-A421-40D6-87AB-2DC01894F31A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84817D-366D-44A1-A6C7-18316AEED285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2F997A-BDE6-48AF-9FA6-A94D9AAEC4B9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E0348C-5095-484B-B0BA-CD99E270C3D7}"/>
              </a:ext>
            </a:extLst>
          </p:cNvPr>
          <p:cNvGrpSpPr/>
          <p:nvPr/>
        </p:nvGrpSpPr>
        <p:grpSpPr>
          <a:xfrm>
            <a:off x="2374802" y="2147765"/>
            <a:ext cx="5156398" cy="2994720"/>
            <a:chOff x="2374802" y="2147765"/>
            <a:chExt cx="5156398" cy="29947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347239-522B-46E8-BAF7-582B626CE056}"/>
                </a:ext>
              </a:extLst>
            </p:cNvPr>
            <p:cNvGrpSpPr/>
            <p:nvPr/>
          </p:nvGrpSpPr>
          <p:grpSpPr>
            <a:xfrm>
              <a:off x="2374802" y="2147765"/>
              <a:ext cx="5156398" cy="2994720"/>
              <a:chOff x="1914001" y="2060142"/>
              <a:chExt cx="6078000" cy="352996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07CF875-407F-4429-963B-26BB99B7F6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558"/>
              <a:stretch/>
            </p:blipFill>
            <p:spPr>
              <a:xfrm>
                <a:off x="1914001" y="2060142"/>
                <a:ext cx="6078000" cy="3529966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2796647-0B42-4515-8EE3-D70B5678F7E5}"/>
                  </a:ext>
                </a:extLst>
              </p:cNvPr>
              <p:cNvSpPr/>
              <p:nvPr/>
            </p:nvSpPr>
            <p:spPr>
              <a:xfrm>
                <a:off x="2037600" y="5112000"/>
                <a:ext cx="1195200" cy="352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4CABFFF-60F1-4AD2-9C3A-F53953F8EDFF}"/>
                </a:ext>
              </a:extLst>
            </p:cNvPr>
            <p:cNvSpPr/>
            <p:nvPr/>
          </p:nvSpPr>
          <p:spPr>
            <a:xfrm>
              <a:off x="4816800" y="3772800"/>
              <a:ext cx="1290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28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21152C-D9DE-433F-AC2C-BBF4268964AE}"/>
              </a:ext>
            </a:extLst>
          </p:cNvPr>
          <p:cNvSpPr txBox="1"/>
          <p:nvPr/>
        </p:nvSpPr>
        <p:spPr>
          <a:xfrm>
            <a:off x="771897" y="39182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A87CD-976E-4888-BF6C-EFE491F241A1}"/>
              </a:ext>
            </a:extLst>
          </p:cNvPr>
          <p:cNvSpPr txBox="1"/>
          <p:nvPr/>
        </p:nvSpPr>
        <p:spPr>
          <a:xfrm>
            <a:off x="771897" y="800751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 환경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56D37-474D-44A0-8DD9-7CF489D077CC}"/>
              </a:ext>
            </a:extLst>
          </p:cNvPr>
          <p:cNvSpPr txBox="1"/>
          <p:nvPr/>
        </p:nvSpPr>
        <p:spPr>
          <a:xfrm>
            <a:off x="326572" y="237520"/>
            <a:ext cx="445325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5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8DF4AB-5392-44C7-9186-40BE603D6B9C}"/>
              </a:ext>
            </a:extLst>
          </p:cNvPr>
          <p:cNvCxnSpPr>
            <a:cxnSpLocks/>
          </p:cNvCxnSpPr>
          <p:nvPr/>
        </p:nvCxnSpPr>
        <p:spPr>
          <a:xfrm>
            <a:off x="0" y="1185722"/>
            <a:ext cx="7718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6D55C4F-1362-4EB3-9E1E-62B6B0EC74F1}"/>
              </a:ext>
            </a:extLst>
          </p:cNvPr>
          <p:cNvCxnSpPr>
            <a:cxnSpLocks/>
          </p:cNvCxnSpPr>
          <p:nvPr/>
        </p:nvCxnSpPr>
        <p:spPr>
          <a:xfrm>
            <a:off x="771897" y="1185722"/>
            <a:ext cx="418110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F1B7FA-C531-40AA-8110-2286389EE8DD}"/>
              </a:ext>
            </a:extLst>
          </p:cNvPr>
          <p:cNvGrpSpPr/>
          <p:nvPr/>
        </p:nvGrpSpPr>
        <p:grpSpPr>
          <a:xfrm>
            <a:off x="1269718" y="2005069"/>
            <a:ext cx="7611365" cy="3239596"/>
            <a:chOff x="1269718" y="2005069"/>
            <a:chExt cx="7611365" cy="32395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F8F7023-210D-4DA8-B9B9-0DB8DBEA1ED2}"/>
                </a:ext>
              </a:extLst>
            </p:cNvPr>
            <p:cNvGrpSpPr/>
            <p:nvPr/>
          </p:nvGrpSpPr>
          <p:grpSpPr>
            <a:xfrm>
              <a:off x="3888792" y="2005069"/>
              <a:ext cx="4992291" cy="3239596"/>
              <a:chOff x="3712392" y="2005069"/>
              <a:chExt cx="4992291" cy="323959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1E4200B-C1F0-42D1-97E2-3FC37C9FAA3C}"/>
                  </a:ext>
                </a:extLst>
              </p:cNvPr>
              <p:cNvSpPr/>
              <p:nvPr/>
            </p:nvSpPr>
            <p:spPr>
              <a:xfrm>
                <a:off x="3712392" y="2103600"/>
                <a:ext cx="72000" cy="792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DC6090-422E-44E7-9AFF-AFCCFF23982E}"/>
                  </a:ext>
                </a:extLst>
              </p:cNvPr>
              <p:cNvSpPr txBox="1"/>
              <p:nvPr/>
            </p:nvSpPr>
            <p:spPr>
              <a:xfrm>
                <a:off x="3844424" y="2005069"/>
                <a:ext cx="2028424" cy="55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200" b="1" dirty="0">
                    <a:solidFill>
                      <a:schemeClr val="bg1">
                        <a:lumMod val="50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클라이언트</a:t>
                </a:r>
                <a:endParaRPr lang="en-US" altLang="ko-KR" sz="2200" b="1" dirty="0">
                  <a:solidFill>
                    <a:schemeClr val="bg1">
                      <a:lumMod val="50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8A0057-6625-4CEB-ACCE-1255074A0392}"/>
                  </a:ext>
                </a:extLst>
              </p:cNvPr>
              <p:cNvSpPr txBox="1"/>
              <p:nvPr/>
            </p:nvSpPr>
            <p:spPr>
              <a:xfrm>
                <a:off x="3959288" y="2559979"/>
                <a:ext cx="47453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 HTML, CSS, Bootstrap, JavaScript, ReactJS 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6854D8F-8BA9-4623-93D3-CBFD6CE0E470}"/>
                  </a:ext>
                </a:extLst>
              </p:cNvPr>
              <p:cNvSpPr/>
              <p:nvPr/>
            </p:nvSpPr>
            <p:spPr>
              <a:xfrm>
                <a:off x="3712392" y="4449732"/>
                <a:ext cx="72000" cy="792000"/>
              </a:xfrm>
              <a:prstGeom prst="rect">
                <a:avLst/>
              </a:prstGeom>
              <a:solidFill>
                <a:schemeClr val="accent5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7E5334-D090-44F7-88B5-B4C810BECE9A}"/>
                  </a:ext>
                </a:extLst>
              </p:cNvPr>
              <p:cNvSpPr txBox="1"/>
              <p:nvPr/>
            </p:nvSpPr>
            <p:spPr>
              <a:xfrm>
                <a:off x="3844424" y="4351201"/>
                <a:ext cx="2028424" cy="55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200" b="1" dirty="0">
                    <a:solidFill>
                      <a:schemeClr val="accent5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협업</a:t>
                </a:r>
                <a:endParaRPr lang="en-US" altLang="ko-KR" sz="2200" b="1" dirty="0">
                  <a:solidFill>
                    <a:schemeClr val="accent5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E76CB3-10EC-4108-BDC0-DA4ABF0FB062}"/>
                  </a:ext>
                </a:extLst>
              </p:cNvPr>
              <p:cNvSpPr txBox="1"/>
              <p:nvPr/>
            </p:nvSpPr>
            <p:spPr>
              <a:xfrm>
                <a:off x="3959288" y="4906111"/>
                <a:ext cx="47453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 Google Meet, Git Hub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431D2B3-4D66-4343-9C1E-073311AFF9F7}"/>
                  </a:ext>
                </a:extLst>
              </p:cNvPr>
              <p:cNvSpPr/>
              <p:nvPr/>
            </p:nvSpPr>
            <p:spPr>
              <a:xfrm>
                <a:off x="3712392" y="3228171"/>
                <a:ext cx="72000" cy="792000"/>
              </a:xfrm>
              <a:prstGeom prst="rect">
                <a:avLst/>
              </a:prstGeom>
              <a:solidFill>
                <a:schemeClr val="accent3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3B4F8F-5BE5-470F-ACC9-50400DF92A5C}"/>
                  </a:ext>
                </a:extLst>
              </p:cNvPr>
              <p:cNvSpPr txBox="1"/>
              <p:nvPr/>
            </p:nvSpPr>
            <p:spPr>
              <a:xfrm>
                <a:off x="3844424" y="3129640"/>
                <a:ext cx="4093134" cy="55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200" b="1" dirty="0">
                    <a:solidFill>
                      <a:schemeClr val="accent3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서버</a:t>
                </a:r>
                <a:r>
                  <a:rPr lang="en-US" altLang="ko-KR" sz="2200" b="1" dirty="0">
                    <a:solidFill>
                      <a:schemeClr val="accent3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·DB·</a:t>
                </a:r>
                <a:r>
                  <a:rPr lang="ko-KR" altLang="en-US" sz="2200" b="1" dirty="0">
                    <a:solidFill>
                      <a:schemeClr val="accent3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배포환경</a:t>
                </a:r>
                <a:endParaRPr lang="en-US" altLang="ko-KR" sz="2200" b="1" dirty="0">
                  <a:solidFill>
                    <a:schemeClr val="accent3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E8A965-442E-45E7-9DBA-B5E540BEF420}"/>
                  </a:ext>
                </a:extLst>
              </p:cNvPr>
              <p:cNvSpPr txBox="1"/>
              <p:nvPr/>
            </p:nvSpPr>
            <p:spPr>
              <a:xfrm>
                <a:off x="3959288" y="3684550"/>
                <a:ext cx="47453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· Firebase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F6010A-C142-4B8A-BC1D-AF7EE965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718" y="2654741"/>
              <a:ext cx="1910060" cy="1910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080127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AAE13F76-877B-4747-ACD5-62E0B43D7914}" vid="{F4BDF84A-DC00-4A09-AFF6-A9BE6A93995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2356</TotalTime>
  <Words>924</Words>
  <Application>Microsoft Office PowerPoint</Application>
  <PresentationFormat>A4 용지(210x297mm)</PresentationFormat>
  <Paragraphs>344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KoPubWorld돋움체_Pro Medium</vt:lpstr>
      <vt:lpstr>KoPubWorld돋움체_Pro Light</vt:lpstr>
      <vt:lpstr>맑은 고딕</vt:lpstr>
      <vt:lpstr>Arial</vt:lpstr>
      <vt:lpstr>KoPubWorld돋움체_Pro Bold</vt:lpstr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김리아</dc:creator>
  <cp:lastModifiedBy>신 동준</cp:lastModifiedBy>
  <cp:revision>903</cp:revision>
  <dcterms:created xsi:type="dcterms:W3CDTF">2020-09-09T05:06:12Z</dcterms:created>
  <dcterms:modified xsi:type="dcterms:W3CDTF">2022-03-17T15:02:01Z</dcterms:modified>
</cp:coreProperties>
</file>